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3"/>
  </p:notesMasterIdLst>
  <p:sldIdLst>
    <p:sldId id="265" r:id="rId2"/>
    <p:sldId id="267" r:id="rId3"/>
    <p:sldId id="268" r:id="rId4"/>
    <p:sldId id="363" r:id="rId5"/>
    <p:sldId id="266" r:id="rId6"/>
    <p:sldId id="269" r:id="rId7"/>
    <p:sldId id="364" r:id="rId8"/>
    <p:sldId id="271" r:id="rId9"/>
    <p:sldId id="283" r:id="rId10"/>
    <p:sldId id="366" r:id="rId11"/>
    <p:sldId id="369" r:id="rId12"/>
    <p:sldId id="285" r:id="rId13"/>
    <p:sldId id="367" r:id="rId14"/>
    <p:sldId id="292" r:id="rId15"/>
    <p:sldId id="290" r:id="rId16"/>
    <p:sldId id="301" r:id="rId17"/>
    <p:sldId id="368" r:id="rId18"/>
    <p:sldId id="273" r:id="rId19"/>
    <p:sldId id="275" r:id="rId20"/>
    <p:sldId id="277" r:id="rId21"/>
    <p:sldId id="327" r:id="rId22"/>
    <p:sldId id="334" r:id="rId23"/>
    <p:sldId id="336" r:id="rId24"/>
    <p:sldId id="278" r:id="rId25"/>
    <p:sldId id="337" r:id="rId26"/>
    <p:sldId id="279" r:id="rId27"/>
    <p:sldId id="280" r:id="rId28"/>
    <p:sldId id="338" r:id="rId29"/>
    <p:sldId id="339" r:id="rId30"/>
    <p:sldId id="340" r:id="rId31"/>
    <p:sldId id="341" r:id="rId32"/>
    <p:sldId id="321" r:id="rId33"/>
    <p:sldId id="322" r:id="rId34"/>
    <p:sldId id="362" r:id="rId35"/>
    <p:sldId id="342" r:id="rId36"/>
    <p:sldId id="281" r:id="rId37"/>
    <p:sldId id="282" r:id="rId38"/>
    <p:sldId id="284" r:id="rId39"/>
    <p:sldId id="343" r:id="rId40"/>
    <p:sldId id="310" r:id="rId41"/>
    <p:sldId id="312" r:id="rId42"/>
    <p:sldId id="317" r:id="rId43"/>
    <p:sldId id="313" r:id="rId44"/>
    <p:sldId id="314" r:id="rId45"/>
    <p:sldId id="315" r:id="rId46"/>
    <p:sldId id="316" r:id="rId47"/>
    <p:sldId id="318" r:id="rId48"/>
    <p:sldId id="344" r:id="rId49"/>
    <p:sldId id="348" r:id="rId50"/>
    <p:sldId id="353" r:id="rId51"/>
    <p:sldId id="355" r:id="rId52"/>
    <p:sldId id="356" r:id="rId53"/>
    <p:sldId id="357" r:id="rId54"/>
    <p:sldId id="346" r:id="rId55"/>
    <p:sldId id="370" r:id="rId56"/>
    <p:sldId id="347" r:id="rId57"/>
    <p:sldId id="332" r:id="rId58"/>
    <p:sldId id="328" r:id="rId59"/>
    <p:sldId id="345" r:id="rId60"/>
    <p:sldId id="333" r:id="rId61"/>
    <p:sldId id="329" r:id="rId62"/>
    <p:sldId id="330" r:id="rId63"/>
    <p:sldId id="358" r:id="rId64"/>
    <p:sldId id="331" r:id="rId65"/>
    <p:sldId id="359" r:id="rId66"/>
    <p:sldId id="360" r:id="rId67"/>
    <p:sldId id="354" r:id="rId68"/>
    <p:sldId id="304" r:id="rId69"/>
    <p:sldId id="305" r:id="rId70"/>
    <p:sldId id="306" r:id="rId71"/>
    <p:sldId id="320" r:id="rId7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19" autoAdjust="0"/>
    <p:restoredTop sz="93002" autoAdjust="0"/>
  </p:normalViewPr>
  <p:slideViewPr>
    <p:cSldViewPr snapToGrid="0">
      <p:cViewPr varScale="1">
        <p:scale>
          <a:sx n="64" d="100"/>
          <a:sy n="64" d="100"/>
        </p:scale>
        <p:origin x="1380" y="60"/>
      </p:cViewPr>
      <p:guideLst/>
    </p:cSldViewPr>
  </p:slideViewPr>
  <p:notesTextViewPr>
    <p:cViewPr>
      <p:scale>
        <a:sx n="1" d="1"/>
        <a:sy n="1" d="1"/>
      </p:scale>
      <p:origin x="0" y="0"/>
    </p:cViewPr>
  </p:notesTextViewPr>
  <p:sorterViewPr>
    <p:cViewPr>
      <p:scale>
        <a:sx n="55" d="100"/>
        <a:sy n="55" d="100"/>
      </p:scale>
      <p:origin x="0" y="-5988"/>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9B302D-886F-426D-B5F8-47BEE50AD9A4}" type="datetimeFigureOut">
              <a:rPr lang="en-US" smtClean="0"/>
              <a:t>6/18/19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364E66-C339-4B1B-87FC-F713AEEACCC6}" type="slidenum">
              <a:rPr lang="en-US" smtClean="0"/>
              <a:t>‹#›</a:t>
            </a:fld>
            <a:endParaRPr lang="en-US"/>
          </a:p>
        </p:txBody>
      </p:sp>
    </p:spTree>
    <p:extLst>
      <p:ext uri="{BB962C8B-B14F-4D97-AF65-F5344CB8AC3E}">
        <p14:creationId xmlns:p14="http://schemas.microsoft.com/office/powerpoint/2010/main" val="1087224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sz="2800" baseline="-25000">
                <a:solidFill>
                  <a:schemeClr val="bg1"/>
                </a:solidFill>
                <a:latin typeface="Arial" charset="0"/>
              </a:defRPr>
            </a:lvl1pPr>
            <a:lvl2pPr marL="742950" indent="-285750" eaLnBrk="0" hangingPunct="0">
              <a:defRPr sz="2800" baseline="-25000">
                <a:solidFill>
                  <a:schemeClr val="bg1"/>
                </a:solidFill>
                <a:latin typeface="Arial" charset="0"/>
              </a:defRPr>
            </a:lvl2pPr>
            <a:lvl3pPr marL="1143000" indent="-228600" eaLnBrk="0" hangingPunct="0">
              <a:defRPr sz="2800" baseline="-25000">
                <a:solidFill>
                  <a:schemeClr val="bg1"/>
                </a:solidFill>
                <a:latin typeface="Arial" charset="0"/>
              </a:defRPr>
            </a:lvl3pPr>
            <a:lvl4pPr marL="1600200" indent="-228600" eaLnBrk="0" hangingPunct="0">
              <a:defRPr sz="2800" baseline="-25000">
                <a:solidFill>
                  <a:schemeClr val="bg1"/>
                </a:solidFill>
                <a:latin typeface="Arial" charset="0"/>
              </a:defRPr>
            </a:lvl4pPr>
            <a:lvl5pPr marL="2057400" indent="-228600" eaLnBrk="0" hangingPunct="0">
              <a:defRPr sz="2800" baseline="-25000">
                <a:solidFill>
                  <a:schemeClr val="bg1"/>
                </a:solidFill>
                <a:latin typeface="Arial" charset="0"/>
              </a:defRPr>
            </a:lvl5pPr>
            <a:lvl6pPr marL="2514600" indent="-228600" eaLnBrk="0" fontAlgn="base" hangingPunct="0">
              <a:spcBef>
                <a:spcPct val="20000"/>
              </a:spcBef>
              <a:spcAft>
                <a:spcPct val="0"/>
              </a:spcAft>
              <a:buSzPct val="100000"/>
              <a:buFont typeface="Times" pitchFamily="18" charset="0"/>
              <a:defRPr sz="2800" baseline="-25000">
                <a:solidFill>
                  <a:schemeClr val="bg1"/>
                </a:solidFill>
                <a:latin typeface="Arial" charset="0"/>
              </a:defRPr>
            </a:lvl6pPr>
            <a:lvl7pPr marL="2971800" indent="-228600" eaLnBrk="0" fontAlgn="base" hangingPunct="0">
              <a:spcBef>
                <a:spcPct val="20000"/>
              </a:spcBef>
              <a:spcAft>
                <a:spcPct val="0"/>
              </a:spcAft>
              <a:buSzPct val="100000"/>
              <a:buFont typeface="Times" pitchFamily="18" charset="0"/>
              <a:defRPr sz="2800" baseline="-25000">
                <a:solidFill>
                  <a:schemeClr val="bg1"/>
                </a:solidFill>
                <a:latin typeface="Arial" charset="0"/>
              </a:defRPr>
            </a:lvl7pPr>
            <a:lvl8pPr marL="3429000" indent="-228600" eaLnBrk="0" fontAlgn="base" hangingPunct="0">
              <a:spcBef>
                <a:spcPct val="20000"/>
              </a:spcBef>
              <a:spcAft>
                <a:spcPct val="0"/>
              </a:spcAft>
              <a:buSzPct val="100000"/>
              <a:buFont typeface="Times" pitchFamily="18" charset="0"/>
              <a:defRPr sz="2800" baseline="-25000">
                <a:solidFill>
                  <a:schemeClr val="bg1"/>
                </a:solidFill>
                <a:latin typeface="Arial" charset="0"/>
              </a:defRPr>
            </a:lvl8pPr>
            <a:lvl9pPr marL="3886200" indent="-228600" eaLnBrk="0" fontAlgn="base" hangingPunct="0">
              <a:spcBef>
                <a:spcPct val="20000"/>
              </a:spcBef>
              <a:spcAft>
                <a:spcPct val="0"/>
              </a:spcAft>
              <a:buSzPct val="100000"/>
              <a:buFont typeface="Times" pitchFamily="18" charset="0"/>
              <a:defRPr sz="2800" baseline="-25000">
                <a:solidFill>
                  <a:schemeClr val="bg1"/>
                </a:solidFill>
                <a:latin typeface="Arial" charset="0"/>
              </a:defRPr>
            </a:lvl9pPr>
          </a:lstStyle>
          <a:p>
            <a:fld id="{EF3BC8BB-C519-4BD0-A585-58F1E09BDC5F}" type="slidenum">
              <a:rPr lang="en-US" sz="1000" baseline="0" smtClean="0">
                <a:solidFill>
                  <a:schemeClr val="tx1"/>
                </a:solidFill>
                <a:latin typeface="Frutiger LT Std 65 Bold" charset="0"/>
              </a:rPr>
              <a:pPr/>
              <a:t>1</a:t>
            </a:fld>
            <a:endParaRPr lang="en-US" sz="1200" baseline="0" dirty="0">
              <a:solidFill>
                <a:schemeClr val="tx1"/>
              </a:solidFill>
              <a:latin typeface="Times" pitchFamily="18" charset="0"/>
            </a:endParaRPr>
          </a:p>
        </p:txBody>
      </p:sp>
      <p:sp>
        <p:nvSpPr>
          <p:cNvPr id="34819" name="Rectangle 2"/>
          <p:cNvSpPr>
            <a:spLocks noGrp="1" noRot="1" noChangeAspect="1" noChangeArrowheads="1" noTextEdit="1"/>
          </p:cNvSpPr>
          <p:nvPr>
            <p:ph type="sldImg"/>
          </p:nvPr>
        </p:nvSpPr>
        <p:spPr>
          <a:xfrm>
            <a:off x="1371600" y="1143000"/>
            <a:ext cx="4114800" cy="3086100"/>
          </a:xfrm>
          <a:ln/>
        </p:spPr>
      </p:sp>
      <p:sp>
        <p:nvSpPr>
          <p:cNvPr id="34820" name="Rectangle 3"/>
          <p:cNvSpPr>
            <a:spLocks noGrp="1" noChangeArrowheads="1"/>
          </p:cNvSpPr>
          <p:nvPr>
            <p:ph type="body" idx="1"/>
          </p:nvPr>
        </p:nvSpPr>
        <p:spPr>
          <a:noFill/>
        </p:spPr>
        <p:txBody>
          <a:bodyPr/>
          <a:lstStyle/>
          <a:p>
            <a:pPr eaLnBrk="1" hangingPunct="1"/>
            <a:endParaRPr lang="es-ES" dirty="0"/>
          </a:p>
        </p:txBody>
      </p:sp>
    </p:spTree>
    <p:extLst>
      <p:ext uri="{BB962C8B-B14F-4D97-AF65-F5344CB8AC3E}">
        <p14:creationId xmlns:p14="http://schemas.microsoft.com/office/powerpoint/2010/main" val="23689951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Laufer and bensoussan:</a:t>
            </a:r>
            <a:r>
              <a:rPr lang="en-US" baseline="0"/>
              <a:t> could have guessed 41 out of 70 if exploited all possible clues. In fact, guessed about 17. </a:t>
            </a:r>
          </a:p>
          <a:p>
            <a:r>
              <a:rPr lang="en-US" baseline="0"/>
              <a:t>more proficient students were no better at guessing. </a:t>
            </a:r>
            <a:endParaRPr lang="en-US"/>
          </a:p>
        </p:txBody>
      </p:sp>
      <p:sp>
        <p:nvSpPr>
          <p:cNvPr id="4" name="Slide Number Placeholder 3"/>
          <p:cNvSpPr>
            <a:spLocks noGrp="1"/>
          </p:cNvSpPr>
          <p:nvPr>
            <p:ph type="sldNum" sz="quarter" idx="10"/>
          </p:nvPr>
        </p:nvSpPr>
        <p:spPr/>
        <p:txBody>
          <a:bodyPr/>
          <a:lstStyle/>
          <a:p>
            <a:fld id="{16364E66-C339-4B1B-87FC-F713AEEACCC6}" type="slidenum">
              <a:rPr lang="en-US" smtClean="0"/>
              <a:t>36</a:t>
            </a:fld>
            <a:endParaRPr lang="en-US"/>
          </a:p>
        </p:txBody>
      </p:sp>
    </p:spTree>
    <p:extLst>
      <p:ext uri="{BB962C8B-B14F-4D97-AF65-F5344CB8AC3E}">
        <p14:creationId xmlns:p14="http://schemas.microsoft.com/office/powerpoint/2010/main" val="3663669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364E66-C339-4B1B-87FC-F713AEEACCC6}" type="slidenum">
              <a:rPr lang="en-US" smtClean="0"/>
              <a:t>43</a:t>
            </a:fld>
            <a:endParaRPr lang="en-US"/>
          </a:p>
        </p:txBody>
      </p:sp>
    </p:spTree>
    <p:extLst>
      <p:ext uri="{BB962C8B-B14F-4D97-AF65-F5344CB8AC3E}">
        <p14:creationId xmlns:p14="http://schemas.microsoft.com/office/powerpoint/2010/main" val="39210218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F8D5C2-76BA-4113-BDA6-58CFF2C4F0BF}" type="slidenum">
              <a:rPr lang="he-IL"/>
              <a:pPr/>
              <a:t>44</a:t>
            </a:fld>
            <a:endParaRPr lang="en-GB"/>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551914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02DD10E-0A0A-4162-B9FF-753A91A96540}" type="slidenum">
              <a:rPr lang="he-IL"/>
              <a:pPr/>
              <a:t>45</a:t>
            </a:fld>
            <a:endParaRPr lang="en-GB"/>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p:txBody>
          <a:bodyPr/>
          <a:lstStyle/>
          <a:p>
            <a:r>
              <a:rPr lang="en-US"/>
              <a:t>Mention that a further exercise was done with six related items (fruits) and six unrelated (mountain, mouse, shoe, flower etc.).  Same thing.</a:t>
            </a:r>
            <a:endParaRPr lang="en-GB"/>
          </a:p>
        </p:txBody>
      </p:sp>
    </p:spTree>
    <p:extLst>
      <p:ext uri="{BB962C8B-B14F-4D97-AF65-F5344CB8AC3E}">
        <p14:creationId xmlns:p14="http://schemas.microsoft.com/office/powerpoint/2010/main" val="1350135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82371E-4974-43A0-8688-52F4D6280C5B}" type="slidenum">
              <a:rPr lang="he-IL"/>
              <a:pPr/>
              <a:t>46</a:t>
            </a:fld>
            <a:endParaRPr lang="en-GB"/>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r>
              <a:rPr lang="en-US"/>
              <a:t>Waring: did the same with Japanese learners: meanings given in Japanese.  Had to change a bit to make sure that sounds and items were familiar to Japanese learners, but same results.</a:t>
            </a:r>
            <a:endParaRPr lang="en-GB"/>
          </a:p>
        </p:txBody>
      </p:sp>
    </p:spTree>
    <p:extLst>
      <p:ext uri="{BB962C8B-B14F-4D97-AF65-F5344CB8AC3E}">
        <p14:creationId xmlns:p14="http://schemas.microsoft.com/office/powerpoint/2010/main" val="37435994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6364E66-C339-4B1B-87FC-F713AEEACCC6}" type="slidenum">
              <a:rPr lang="en-US" smtClean="0"/>
              <a:t>49</a:t>
            </a:fld>
            <a:endParaRPr lang="en-US"/>
          </a:p>
        </p:txBody>
      </p:sp>
    </p:spTree>
    <p:extLst>
      <p:ext uri="{BB962C8B-B14F-4D97-AF65-F5344CB8AC3E}">
        <p14:creationId xmlns:p14="http://schemas.microsoft.com/office/powerpoint/2010/main" val="29882407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inservice courses and </a:t>
            </a:r>
            <a:endParaRPr lang="he-IL"/>
          </a:p>
        </p:txBody>
      </p:sp>
      <p:sp>
        <p:nvSpPr>
          <p:cNvPr id="4" name="Slide Number Placeholder 3"/>
          <p:cNvSpPr>
            <a:spLocks noGrp="1"/>
          </p:cNvSpPr>
          <p:nvPr>
            <p:ph type="sldNum" sz="quarter" idx="5"/>
          </p:nvPr>
        </p:nvSpPr>
        <p:spPr/>
        <p:txBody>
          <a:bodyPr/>
          <a:lstStyle/>
          <a:p>
            <a:fld id="{16364E66-C339-4B1B-87FC-F713AEEACCC6}" type="slidenum">
              <a:rPr lang="en-US" smtClean="0"/>
              <a:t>56</a:t>
            </a:fld>
            <a:endParaRPr lang="en-US"/>
          </a:p>
        </p:txBody>
      </p:sp>
    </p:spTree>
    <p:extLst>
      <p:ext uri="{BB962C8B-B14F-4D97-AF65-F5344CB8AC3E}">
        <p14:creationId xmlns:p14="http://schemas.microsoft.com/office/powerpoint/2010/main" val="39521068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64E66-C339-4B1B-87FC-F713AEEACCC6}" type="slidenum">
              <a:rPr lang="en-US" smtClean="0"/>
              <a:t>69</a:t>
            </a:fld>
            <a:endParaRPr lang="en-US"/>
          </a:p>
        </p:txBody>
      </p:sp>
    </p:spTree>
    <p:extLst>
      <p:ext uri="{BB962C8B-B14F-4D97-AF65-F5344CB8AC3E}">
        <p14:creationId xmlns:p14="http://schemas.microsoft.com/office/powerpoint/2010/main" val="253009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i="0" kern="1200">
                <a:solidFill>
                  <a:schemeClr val="tx1"/>
                </a:solidFill>
                <a:effectLst/>
                <a:latin typeface="Times New Roman" panose="02020603050405020304" pitchFamily="18" charset="0"/>
                <a:ea typeface="+mn-ea"/>
                <a:cs typeface="Times New Roman" panose="02020603050405020304" pitchFamily="18" charset="0"/>
              </a:rPr>
              <a:t>chers reported how often they read published language</a:t>
            </a:r>
            <a:br>
              <a:rPr lang="en-US" sz="1000" i="0" kern="1200">
                <a:solidFill>
                  <a:schemeClr val="tx1"/>
                </a:solidFill>
                <a:effectLst/>
                <a:latin typeface="Times New Roman" panose="02020603050405020304" pitchFamily="18" charset="0"/>
                <a:ea typeface="+mn-ea"/>
                <a:cs typeface="Times New Roman" panose="02020603050405020304" pitchFamily="18" charset="0"/>
              </a:rPr>
            </a:br>
            <a:r>
              <a:rPr lang="en-US" sz="1000" i="0" kern="1200">
                <a:solidFill>
                  <a:schemeClr val="tx1"/>
                </a:solidFill>
                <a:effectLst/>
                <a:latin typeface="Times New Roman" panose="02020603050405020304" pitchFamily="18" charset="0"/>
                <a:ea typeface="+mn-ea"/>
                <a:cs typeface="Times New Roman" panose="02020603050405020304" pitchFamily="18" charset="0"/>
              </a:rPr>
              <a:t>teaching research; 3.8 per cent said they never did so, 28.7 per cent said</a:t>
            </a:r>
            <a:br>
              <a:rPr lang="en-US" sz="1000" i="0" kern="1200">
                <a:solidFill>
                  <a:schemeClr val="tx1"/>
                </a:solidFill>
                <a:effectLst/>
                <a:latin typeface="Times New Roman" panose="02020603050405020304" pitchFamily="18" charset="0"/>
                <a:ea typeface="+mn-ea"/>
                <a:cs typeface="Times New Roman" panose="02020603050405020304" pitchFamily="18" charset="0"/>
              </a:rPr>
            </a:br>
            <a:r>
              <a:rPr lang="en-US" sz="1000" i="0" kern="1200">
                <a:solidFill>
                  <a:schemeClr val="tx1"/>
                </a:solidFill>
                <a:effectLst/>
                <a:latin typeface="Times New Roman" panose="02020603050405020304" pitchFamily="18" charset="0"/>
                <a:ea typeface="+mn-ea"/>
                <a:cs typeface="Times New Roman" panose="02020603050405020304" pitchFamily="18" charset="0"/>
              </a:rPr>
              <a:t>they did it rarely, 51.9 per cent sometimes, and 15.6 per cent often</a:t>
            </a:r>
            <a:br>
              <a:rPr lang="en-US" sz="1000" i="0" kern="1200">
                <a:solidFill>
                  <a:schemeClr val="tx1"/>
                </a:solidFill>
                <a:effectLst/>
                <a:latin typeface="Times New Roman" panose="02020603050405020304" pitchFamily="18" charset="0"/>
                <a:ea typeface="+mn-ea"/>
                <a:cs typeface="Times New Roman" panose="02020603050405020304" pitchFamily="18" charset="0"/>
              </a:rPr>
            </a:br>
            <a:br>
              <a:rPr lang="en-US" sz="1000" i="0" kern="1200">
                <a:solidFill>
                  <a:schemeClr val="tx1"/>
                </a:solidFill>
                <a:effectLst/>
                <a:latin typeface="Times New Roman" panose="02020603050405020304" pitchFamily="18" charset="0"/>
                <a:ea typeface="+mn-ea"/>
                <a:cs typeface="Times New Roman" panose="02020603050405020304" pitchFamily="18" charset="0"/>
              </a:rPr>
            </a:br>
            <a:endParaRPr lang="en-GB" dirty="0"/>
          </a:p>
        </p:txBody>
      </p:sp>
      <p:sp>
        <p:nvSpPr>
          <p:cNvPr id="4915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aseline="-25000">
                <a:solidFill>
                  <a:schemeClr val="bg1"/>
                </a:solidFill>
                <a:latin typeface="Frutiger LT Std 45 Light" pitchFamily="1" charset="0"/>
              </a:defRPr>
            </a:lvl1pPr>
            <a:lvl2pPr marL="742950" indent="-285750" eaLnBrk="0" hangingPunct="0">
              <a:defRPr sz="2800" baseline="-25000">
                <a:solidFill>
                  <a:schemeClr val="bg1"/>
                </a:solidFill>
                <a:latin typeface="Frutiger LT Std 45 Light" pitchFamily="1" charset="0"/>
              </a:defRPr>
            </a:lvl2pPr>
            <a:lvl3pPr marL="1143000" indent="-228600" eaLnBrk="0" hangingPunct="0">
              <a:defRPr sz="2800" baseline="-25000">
                <a:solidFill>
                  <a:schemeClr val="bg1"/>
                </a:solidFill>
                <a:latin typeface="Frutiger LT Std 45 Light" pitchFamily="1" charset="0"/>
              </a:defRPr>
            </a:lvl3pPr>
            <a:lvl4pPr marL="1600200" indent="-228600" eaLnBrk="0" hangingPunct="0">
              <a:defRPr sz="2800" baseline="-25000">
                <a:solidFill>
                  <a:schemeClr val="bg1"/>
                </a:solidFill>
                <a:latin typeface="Frutiger LT Std 45 Light" pitchFamily="1" charset="0"/>
              </a:defRPr>
            </a:lvl4pPr>
            <a:lvl5pPr marL="2057400" indent="-228600" eaLnBrk="0" hangingPunct="0">
              <a:defRPr sz="2800" baseline="-25000">
                <a:solidFill>
                  <a:schemeClr val="bg1"/>
                </a:solidFill>
                <a:latin typeface="Frutiger LT Std 45 Light" pitchFamily="1" charset="0"/>
              </a:defRPr>
            </a:lvl5pPr>
            <a:lvl6pPr marL="25146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6pPr>
            <a:lvl7pPr marL="29718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7pPr>
            <a:lvl8pPr marL="34290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8pPr>
            <a:lvl9pPr marL="38862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9pPr>
          </a:lstStyle>
          <a:p>
            <a:fld id="{5A2E6945-C415-488D-BC5F-B7455DB1C0F1}" type="slidenum">
              <a:rPr lang="en-US" sz="1000" baseline="0" smtClean="0">
                <a:solidFill>
                  <a:schemeClr val="tx1"/>
                </a:solidFill>
                <a:latin typeface="Frutiger LT Std 65 Bold" pitchFamily="1" charset="0"/>
              </a:rPr>
              <a:pPr/>
              <a:t>9</a:t>
            </a:fld>
            <a:endParaRPr lang="en-US" sz="1200" baseline="0">
              <a:solidFill>
                <a:schemeClr val="tx1"/>
              </a:solidFill>
              <a:latin typeface="Times" pitchFamily="1" charset="0"/>
            </a:endParaRPr>
          </a:p>
        </p:txBody>
      </p:sp>
    </p:spTree>
    <p:extLst>
      <p:ext uri="{BB962C8B-B14F-4D97-AF65-F5344CB8AC3E}">
        <p14:creationId xmlns:p14="http://schemas.microsoft.com/office/powerpoint/2010/main" val="3536093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i="0" kern="1200">
                <a:solidFill>
                  <a:schemeClr val="tx1"/>
                </a:solidFill>
                <a:effectLst/>
                <a:latin typeface="Times New Roman" panose="02020603050405020304" pitchFamily="18" charset="0"/>
                <a:ea typeface="+mn-ea"/>
                <a:cs typeface="Times New Roman" panose="02020603050405020304" pitchFamily="18" charset="0"/>
              </a:rPr>
              <a:t>chers reported how often they read published language</a:t>
            </a:r>
            <a:br>
              <a:rPr lang="en-US" sz="1000" i="0" kern="1200">
                <a:solidFill>
                  <a:schemeClr val="tx1"/>
                </a:solidFill>
                <a:effectLst/>
                <a:latin typeface="Times New Roman" panose="02020603050405020304" pitchFamily="18" charset="0"/>
                <a:ea typeface="+mn-ea"/>
                <a:cs typeface="Times New Roman" panose="02020603050405020304" pitchFamily="18" charset="0"/>
              </a:rPr>
            </a:br>
            <a:r>
              <a:rPr lang="en-US" sz="1000" i="0" kern="1200">
                <a:solidFill>
                  <a:schemeClr val="tx1"/>
                </a:solidFill>
                <a:effectLst/>
                <a:latin typeface="Times New Roman" panose="02020603050405020304" pitchFamily="18" charset="0"/>
                <a:ea typeface="+mn-ea"/>
                <a:cs typeface="Times New Roman" panose="02020603050405020304" pitchFamily="18" charset="0"/>
              </a:rPr>
              <a:t>teaching research; 3.8 per cent said they never did so, 28.7 per cent said</a:t>
            </a:r>
            <a:br>
              <a:rPr lang="en-US" sz="1000" i="0" kern="1200">
                <a:solidFill>
                  <a:schemeClr val="tx1"/>
                </a:solidFill>
                <a:effectLst/>
                <a:latin typeface="Times New Roman" panose="02020603050405020304" pitchFamily="18" charset="0"/>
                <a:ea typeface="+mn-ea"/>
                <a:cs typeface="Times New Roman" panose="02020603050405020304" pitchFamily="18" charset="0"/>
              </a:rPr>
            </a:br>
            <a:r>
              <a:rPr lang="en-US" sz="1000" i="0" kern="1200">
                <a:solidFill>
                  <a:schemeClr val="tx1"/>
                </a:solidFill>
                <a:effectLst/>
                <a:latin typeface="Times New Roman" panose="02020603050405020304" pitchFamily="18" charset="0"/>
                <a:ea typeface="+mn-ea"/>
                <a:cs typeface="Times New Roman" panose="02020603050405020304" pitchFamily="18" charset="0"/>
              </a:rPr>
              <a:t>they did it rarely, 51.9 per cent sometimes, and 15.6 per cent often</a:t>
            </a:r>
            <a:br>
              <a:rPr lang="en-US" sz="1000" i="0" kern="1200">
                <a:solidFill>
                  <a:schemeClr val="tx1"/>
                </a:solidFill>
                <a:effectLst/>
                <a:latin typeface="Times New Roman" panose="02020603050405020304" pitchFamily="18" charset="0"/>
                <a:ea typeface="+mn-ea"/>
                <a:cs typeface="Times New Roman" panose="02020603050405020304" pitchFamily="18" charset="0"/>
              </a:rPr>
            </a:br>
            <a:br>
              <a:rPr lang="en-US" sz="1000" i="0" kern="1200">
                <a:solidFill>
                  <a:schemeClr val="tx1"/>
                </a:solidFill>
                <a:effectLst/>
                <a:latin typeface="Times New Roman" panose="02020603050405020304" pitchFamily="18" charset="0"/>
                <a:ea typeface="+mn-ea"/>
                <a:cs typeface="Times New Roman" panose="02020603050405020304" pitchFamily="18" charset="0"/>
              </a:rPr>
            </a:br>
            <a:endParaRPr lang="en-GB" dirty="0"/>
          </a:p>
        </p:txBody>
      </p:sp>
      <p:sp>
        <p:nvSpPr>
          <p:cNvPr id="4915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aseline="-25000">
                <a:solidFill>
                  <a:schemeClr val="bg1"/>
                </a:solidFill>
                <a:latin typeface="Frutiger LT Std 45 Light" pitchFamily="1" charset="0"/>
              </a:defRPr>
            </a:lvl1pPr>
            <a:lvl2pPr marL="742950" indent="-285750" eaLnBrk="0" hangingPunct="0">
              <a:defRPr sz="2800" baseline="-25000">
                <a:solidFill>
                  <a:schemeClr val="bg1"/>
                </a:solidFill>
                <a:latin typeface="Frutiger LT Std 45 Light" pitchFamily="1" charset="0"/>
              </a:defRPr>
            </a:lvl2pPr>
            <a:lvl3pPr marL="1143000" indent="-228600" eaLnBrk="0" hangingPunct="0">
              <a:defRPr sz="2800" baseline="-25000">
                <a:solidFill>
                  <a:schemeClr val="bg1"/>
                </a:solidFill>
                <a:latin typeface="Frutiger LT Std 45 Light" pitchFamily="1" charset="0"/>
              </a:defRPr>
            </a:lvl3pPr>
            <a:lvl4pPr marL="1600200" indent="-228600" eaLnBrk="0" hangingPunct="0">
              <a:defRPr sz="2800" baseline="-25000">
                <a:solidFill>
                  <a:schemeClr val="bg1"/>
                </a:solidFill>
                <a:latin typeface="Frutiger LT Std 45 Light" pitchFamily="1" charset="0"/>
              </a:defRPr>
            </a:lvl4pPr>
            <a:lvl5pPr marL="2057400" indent="-228600" eaLnBrk="0" hangingPunct="0">
              <a:defRPr sz="2800" baseline="-25000">
                <a:solidFill>
                  <a:schemeClr val="bg1"/>
                </a:solidFill>
                <a:latin typeface="Frutiger LT Std 45 Light" pitchFamily="1" charset="0"/>
              </a:defRPr>
            </a:lvl5pPr>
            <a:lvl6pPr marL="25146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6pPr>
            <a:lvl7pPr marL="29718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7pPr>
            <a:lvl8pPr marL="34290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8pPr>
            <a:lvl9pPr marL="38862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9pPr>
          </a:lstStyle>
          <a:p>
            <a:fld id="{5A2E6945-C415-488D-BC5F-B7455DB1C0F1}" type="slidenum">
              <a:rPr lang="en-US" sz="1000" baseline="0" smtClean="0">
                <a:solidFill>
                  <a:schemeClr val="tx1"/>
                </a:solidFill>
                <a:latin typeface="Frutiger LT Std 65 Bold" pitchFamily="1" charset="0"/>
              </a:rPr>
              <a:pPr/>
              <a:t>10</a:t>
            </a:fld>
            <a:endParaRPr lang="en-US" sz="1200" baseline="0">
              <a:solidFill>
                <a:schemeClr val="tx1"/>
              </a:solidFill>
              <a:latin typeface="Times" pitchFamily="1" charset="0"/>
            </a:endParaRPr>
          </a:p>
        </p:txBody>
      </p:sp>
    </p:spTree>
    <p:extLst>
      <p:ext uri="{BB962C8B-B14F-4D97-AF65-F5344CB8AC3E}">
        <p14:creationId xmlns:p14="http://schemas.microsoft.com/office/powerpoint/2010/main" val="99603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Batia</a:t>
            </a:r>
            <a:r>
              <a:rPr lang="en-US" dirty="0"/>
              <a:t>: research is not intended for teachers</a:t>
            </a:r>
          </a:p>
        </p:txBody>
      </p:sp>
      <p:sp>
        <p:nvSpPr>
          <p:cNvPr id="4" name="Slide Number Placeholder 3"/>
          <p:cNvSpPr>
            <a:spLocks noGrp="1"/>
          </p:cNvSpPr>
          <p:nvPr>
            <p:ph type="sldNum" sz="quarter" idx="10"/>
          </p:nvPr>
        </p:nvSpPr>
        <p:spPr/>
        <p:txBody>
          <a:bodyPr/>
          <a:lstStyle/>
          <a:p>
            <a:fld id="{16364E66-C339-4B1B-87FC-F713AEEACCC6}" type="slidenum">
              <a:rPr lang="en-US" smtClean="0"/>
              <a:t>12</a:t>
            </a:fld>
            <a:endParaRPr lang="en-US"/>
          </a:p>
        </p:txBody>
      </p:sp>
    </p:spTree>
    <p:extLst>
      <p:ext uri="{BB962C8B-B14F-4D97-AF65-F5344CB8AC3E}">
        <p14:creationId xmlns:p14="http://schemas.microsoft.com/office/powerpoint/2010/main" val="1336192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553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aseline="-25000">
                <a:solidFill>
                  <a:schemeClr val="bg1"/>
                </a:solidFill>
                <a:latin typeface="Frutiger LT Std 45 Light" pitchFamily="1" charset="0"/>
              </a:defRPr>
            </a:lvl1pPr>
            <a:lvl2pPr marL="742950" indent="-285750" eaLnBrk="0" hangingPunct="0">
              <a:defRPr sz="2800" baseline="-25000">
                <a:solidFill>
                  <a:schemeClr val="bg1"/>
                </a:solidFill>
                <a:latin typeface="Frutiger LT Std 45 Light" pitchFamily="1" charset="0"/>
              </a:defRPr>
            </a:lvl2pPr>
            <a:lvl3pPr marL="1143000" indent="-228600" eaLnBrk="0" hangingPunct="0">
              <a:defRPr sz="2800" baseline="-25000">
                <a:solidFill>
                  <a:schemeClr val="bg1"/>
                </a:solidFill>
                <a:latin typeface="Frutiger LT Std 45 Light" pitchFamily="1" charset="0"/>
              </a:defRPr>
            </a:lvl3pPr>
            <a:lvl4pPr marL="1600200" indent="-228600" eaLnBrk="0" hangingPunct="0">
              <a:defRPr sz="2800" baseline="-25000">
                <a:solidFill>
                  <a:schemeClr val="bg1"/>
                </a:solidFill>
                <a:latin typeface="Frutiger LT Std 45 Light" pitchFamily="1" charset="0"/>
              </a:defRPr>
            </a:lvl4pPr>
            <a:lvl5pPr marL="2057400" indent="-228600" eaLnBrk="0" hangingPunct="0">
              <a:defRPr sz="2800" baseline="-25000">
                <a:solidFill>
                  <a:schemeClr val="bg1"/>
                </a:solidFill>
                <a:latin typeface="Frutiger LT Std 45 Light" pitchFamily="1" charset="0"/>
              </a:defRPr>
            </a:lvl5pPr>
            <a:lvl6pPr marL="25146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6pPr>
            <a:lvl7pPr marL="29718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7pPr>
            <a:lvl8pPr marL="34290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8pPr>
            <a:lvl9pPr marL="38862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9pPr>
          </a:lstStyle>
          <a:p>
            <a:fld id="{6F999C7D-9905-4422-8CD4-DC00CE7F338A}" type="slidenum">
              <a:rPr lang="en-US" sz="1000" baseline="0" smtClean="0">
                <a:solidFill>
                  <a:schemeClr val="tx1"/>
                </a:solidFill>
                <a:latin typeface="Frutiger LT Std 65 Bold" pitchFamily="1" charset="0"/>
              </a:rPr>
              <a:pPr/>
              <a:t>13</a:t>
            </a:fld>
            <a:endParaRPr lang="en-US" sz="1200" baseline="0">
              <a:solidFill>
                <a:schemeClr val="tx1"/>
              </a:solidFill>
              <a:latin typeface="Times" pitchFamily="1" charset="0"/>
            </a:endParaRPr>
          </a:p>
        </p:txBody>
      </p:sp>
    </p:spTree>
    <p:extLst>
      <p:ext uri="{BB962C8B-B14F-4D97-AF65-F5344CB8AC3E}">
        <p14:creationId xmlns:p14="http://schemas.microsoft.com/office/powerpoint/2010/main" val="2802966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553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aseline="-25000">
                <a:solidFill>
                  <a:schemeClr val="bg1"/>
                </a:solidFill>
                <a:latin typeface="Frutiger LT Std 45 Light" pitchFamily="1" charset="0"/>
              </a:defRPr>
            </a:lvl1pPr>
            <a:lvl2pPr marL="742950" indent="-285750" eaLnBrk="0" hangingPunct="0">
              <a:defRPr sz="2800" baseline="-25000">
                <a:solidFill>
                  <a:schemeClr val="bg1"/>
                </a:solidFill>
                <a:latin typeface="Frutiger LT Std 45 Light" pitchFamily="1" charset="0"/>
              </a:defRPr>
            </a:lvl2pPr>
            <a:lvl3pPr marL="1143000" indent="-228600" eaLnBrk="0" hangingPunct="0">
              <a:defRPr sz="2800" baseline="-25000">
                <a:solidFill>
                  <a:schemeClr val="bg1"/>
                </a:solidFill>
                <a:latin typeface="Frutiger LT Std 45 Light" pitchFamily="1" charset="0"/>
              </a:defRPr>
            </a:lvl3pPr>
            <a:lvl4pPr marL="1600200" indent="-228600" eaLnBrk="0" hangingPunct="0">
              <a:defRPr sz="2800" baseline="-25000">
                <a:solidFill>
                  <a:schemeClr val="bg1"/>
                </a:solidFill>
                <a:latin typeface="Frutiger LT Std 45 Light" pitchFamily="1" charset="0"/>
              </a:defRPr>
            </a:lvl4pPr>
            <a:lvl5pPr marL="2057400" indent="-228600" eaLnBrk="0" hangingPunct="0">
              <a:defRPr sz="2800" baseline="-25000">
                <a:solidFill>
                  <a:schemeClr val="bg1"/>
                </a:solidFill>
                <a:latin typeface="Frutiger LT Std 45 Light" pitchFamily="1" charset="0"/>
              </a:defRPr>
            </a:lvl5pPr>
            <a:lvl6pPr marL="25146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6pPr>
            <a:lvl7pPr marL="29718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7pPr>
            <a:lvl8pPr marL="34290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8pPr>
            <a:lvl9pPr marL="38862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9pPr>
          </a:lstStyle>
          <a:p>
            <a:fld id="{6F999C7D-9905-4422-8CD4-DC00CE7F338A}" type="slidenum">
              <a:rPr lang="en-US" sz="1000" baseline="0" smtClean="0">
                <a:solidFill>
                  <a:schemeClr val="tx1"/>
                </a:solidFill>
                <a:latin typeface="Frutiger LT Std 65 Bold" pitchFamily="1" charset="0"/>
              </a:rPr>
              <a:pPr/>
              <a:t>14</a:t>
            </a:fld>
            <a:endParaRPr lang="en-US" sz="1200" baseline="0">
              <a:solidFill>
                <a:schemeClr val="tx1"/>
              </a:solidFill>
              <a:latin typeface="Times" pitchFamily="1" charset="0"/>
            </a:endParaRPr>
          </a:p>
        </p:txBody>
      </p:sp>
    </p:spTree>
    <p:extLst>
      <p:ext uri="{BB962C8B-B14F-4D97-AF65-F5344CB8AC3E}">
        <p14:creationId xmlns:p14="http://schemas.microsoft.com/office/powerpoint/2010/main" val="183968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t>local culture, student expectations, number of lessons available, amount of preparation</a:t>
            </a:r>
            <a:endParaRPr lang="en-GB"/>
          </a:p>
        </p:txBody>
      </p:sp>
      <p:sp>
        <p:nvSpPr>
          <p:cNvPr id="53252"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aseline="-25000">
                <a:solidFill>
                  <a:schemeClr val="bg1"/>
                </a:solidFill>
                <a:latin typeface="Frutiger LT Std 45 Light" pitchFamily="1" charset="0"/>
              </a:defRPr>
            </a:lvl1pPr>
            <a:lvl2pPr marL="742950" indent="-285750" eaLnBrk="0" hangingPunct="0">
              <a:defRPr sz="2800" baseline="-25000">
                <a:solidFill>
                  <a:schemeClr val="bg1"/>
                </a:solidFill>
                <a:latin typeface="Frutiger LT Std 45 Light" pitchFamily="1" charset="0"/>
              </a:defRPr>
            </a:lvl2pPr>
            <a:lvl3pPr marL="1143000" indent="-228600" eaLnBrk="0" hangingPunct="0">
              <a:defRPr sz="2800" baseline="-25000">
                <a:solidFill>
                  <a:schemeClr val="bg1"/>
                </a:solidFill>
                <a:latin typeface="Frutiger LT Std 45 Light" pitchFamily="1" charset="0"/>
              </a:defRPr>
            </a:lvl3pPr>
            <a:lvl4pPr marL="1600200" indent="-228600" eaLnBrk="0" hangingPunct="0">
              <a:defRPr sz="2800" baseline="-25000">
                <a:solidFill>
                  <a:schemeClr val="bg1"/>
                </a:solidFill>
                <a:latin typeface="Frutiger LT Std 45 Light" pitchFamily="1" charset="0"/>
              </a:defRPr>
            </a:lvl4pPr>
            <a:lvl5pPr marL="2057400" indent="-228600" eaLnBrk="0" hangingPunct="0">
              <a:defRPr sz="2800" baseline="-25000">
                <a:solidFill>
                  <a:schemeClr val="bg1"/>
                </a:solidFill>
                <a:latin typeface="Frutiger LT Std 45 Light" pitchFamily="1" charset="0"/>
              </a:defRPr>
            </a:lvl5pPr>
            <a:lvl6pPr marL="25146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6pPr>
            <a:lvl7pPr marL="29718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7pPr>
            <a:lvl8pPr marL="34290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8pPr>
            <a:lvl9pPr marL="3886200" indent="-228600" eaLnBrk="0" fontAlgn="base" hangingPunct="0">
              <a:spcBef>
                <a:spcPct val="20000"/>
              </a:spcBef>
              <a:spcAft>
                <a:spcPct val="0"/>
              </a:spcAft>
              <a:buSzPct val="100000"/>
              <a:buFont typeface="Times" pitchFamily="1" charset="0"/>
              <a:defRPr sz="2800" baseline="-25000">
                <a:solidFill>
                  <a:schemeClr val="bg1"/>
                </a:solidFill>
                <a:latin typeface="Frutiger LT Std 45 Light" pitchFamily="1" charset="0"/>
              </a:defRPr>
            </a:lvl9pPr>
          </a:lstStyle>
          <a:p>
            <a:fld id="{6DDA8B85-359A-4FCA-BE6D-88042E5EC862}" type="slidenum">
              <a:rPr lang="en-US" sz="1000" baseline="0" smtClean="0">
                <a:solidFill>
                  <a:schemeClr val="tx1"/>
                </a:solidFill>
                <a:latin typeface="Frutiger LT Std 65 Bold" pitchFamily="1" charset="0"/>
              </a:rPr>
              <a:pPr/>
              <a:t>15</a:t>
            </a:fld>
            <a:endParaRPr lang="en-US" sz="1200" baseline="0">
              <a:solidFill>
                <a:schemeClr val="tx1"/>
              </a:solidFill>
              <a:latin typeface="Times" pitchFamily="1" charset="0"/>
            </a:endParaRPr>
          </a:p>
        </p:txBody>
      </p:sp>
    </p:spTree>
    <p:extLst>
      <p:ext uri="{BB962C8B-B14F-4D97-AF65-F5344CB8AC3E}">
        <p14:creationId xmlns:p14="http://schemas.microsoft.com/office/powerpoint/2010/main" val="2844897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by the way: useful research from other areas,</a:t>
            </a:r>
            <a:r>
              <a:rPr lang="en-US" baseline="0"/>
              <a:t> not just AL.</a:t>
            </a:r>
            <a:endParaRPr lang="en-US"/>
          </a:p>
        </p:txBody>
      </p:sp>
      <p:sp>
        <p:nvSpPr>
          <p:cNvPr id="4" name="Slide Number Placeholder 3"/>
          <p:cNvSpPr>
            <a:spLocks noGrp="1"/>
          </p:cNvSpPr>
          <p:nvPr>
            <p:ph type="sldNum" sz="quarter" idx="10"/>
          </p:nvPr>
        </p:nvSpPr>
        <p:spPr/>
        <p:txBody>
          <a:bodyPr/>
          <a:lstStyle/>
          <a:p>
            <a:fld id="{16364E66-C339-4B1B-87FC-F713AEEACCC6}" type="slidenum">
              <a:rPr lang="en-US" smtClean="0"/>
              <a:t>26</a:t>
            </a:fld>
            <a:endParaRPr lang="en-US"/>
          </a:p>
        </p:txBody>
      </p:sp>
    </p:spTree>
    <p:extLst>
      <p:ext uri="{BB962C8B-B14F-4D97-AF65-F5344CB8AC3E}">
        <p14:creationId xmlns:p14="http://schemas.microsoft.com/office/powerpoint/2010/main" val="1824437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6364E66-C339-4B1B-87FC-F713AEEACCC6}" type="slidenum">
              <a:rPr lang="en-US" smtClean="0"/>
              <a:t>32</a:t>
            </a:fld>
            <a:endParaRPr lang="en-US"/>
          </a:p>
        </p:txBody>
      </p:sp>
    </p:spTree>
    <p:extLst>
      <p:ext uri="{BB962C8B-B14F-4D97-AF65-F5344CB8AC3E}">
        <p14:creationId xmlns:p14="http://schemas.microsoft.com/office/powerpoint/2010/main" val="1275120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scene3d>
              <a:camera prst="orthographicFront"/>
              <a:lightRig rig="soft" dir="t">
                <a:rot lat="0" lon="0" rev="15600000"/>
              </a:lightRig>
            </a:scene3d>
            <a:sp3d extrusionH="57150" prstMaterial="softEdge">
              <a:bevelT w="25400" h="38100"/>
            </a:sp3d>
          </a:bodyPr>
          <a:lstStyle>
            <a:lvl1pPr algn="ctr">
              <a:defRPr sz="4500" b="1" cap="none" spc="0">
                <a:ln/>
                <a:solidFill>
                  <a:schemeClr val="accent4">
                    <a:lumMod val="75000"/>
                  </a:schemeClr>
                </a:solidFill>
                <a:effectLst>
                  <a:innerShdw blurRad="63500" dist="50800" dir="18900000">
                    <a:prstClr val="black">
                      <a:alpha val="50000"/>
                    </a:prstClr>
                  </a:innerShdw>
                </a:effectLs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2800">
                <a:solidFill>
                  <a:schemeClr val="accent1">
                    <a:lumMod val="50000"/>
                  </a:schemeClr>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8" name="Rectangle 7"/>
          <p:cNvSpPr/>
          <p:nvPr userDrawn="1"/>
        </p:nvSpPr>
        <p:spPr>
          <a:xfrm>
            <a:off x="0" y="6393182"/>
            <a:ext cx="9144000" cy="464819"/>
          </a:xfrm>
          <a:prstGeom prst="rect">
            <a:avLst/>
          </a:prstGeom>
          <a:gradFill flip="none" rotWithShape="1">
            <a:gsLst>
              <a:gs pos="0">
                <a:schemeClr val="accent1">
                  <a:lumMod val="75000"/>
                </a:schemeClr>
              </a:gs>
              <a:gs pos="72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9"/>
          <p:cNvSpPr>
            <a:spLocks noGrp="1"/>
          </p:cNvSpPr>
          <p:nvPr>
            <p:ph type="dt" sz="half" idx="10"/>
          </p:nvPr>
        </p:nvSpPr>
        <p:spPr/>
        <p:txBody>
          <a:bodyPr/>
          <a:lstStyle/>
          <a:p>
            <a:fld id="{FE7CCBFB-6FBC-4EB4-92EE-70ED54A33F51}" type="datetime1">
              <a:rPr lang="en-US" smtClean="0"/>
              <a:t>6/18/19</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a:xfrm>
            <a:off x="8474697" y="6461443"/>
            <a:ext cx="514350" cy="328294"/>
          </a:xfrm>
        </p:spPr>
        <p:txBody>
          <a:bodyPr/>
          <a:lstStyle>
            <a:lvl1pPr>
              <a:defRPr sz="1500" b="1">
                <a:solidFill>
                  <a:schemeClr val="accent1">
                    <a:lumMod val="50000"/>
                  </a:schemeClr>
                </a:solidFill>
              </a:defRPr>
            </a:lvl1pPr>
          </a:lstStyle>
          <a:p>
            <a:fld id="{2DAE65FE-B5B3-41D4-AFF9-BDDDDC3DC827}" type="slidenum">
              <a:rPr lang="en-US" smtClean="0"/>
              <a:pPr/>
              <a:t>‹#›</a:t>
            </a:fld>
            <a:endParaRPr lang="en-US" dirty="0"/>
          </a:p>
        </p:txBody>
      </p:sp>
    </p:spTree>
    <p:extLst>
      <p:ext uri="{BB962C8B-B14F-4D97-AF65-F5344CB8AC3E}">
        <p14:creationId xmlns:p14="http://schemas.microsoft.com/office/powerpoint/2010/main" val="2519706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4000" b="1" cap="none" spc="0">
                <a:ln w="12700">
                  <a:solidFill>
                    <a:schemeClr val="accent4">
                      <a:lumMod val="50000"/>
                    </a:schemeClr>
                  </a:solidFill>
                  <a:prstDash val="solid"/>
                </a:ln>
                <a:solidFill>
                  <a:schemeClr val="accent4">
                    <a:lumMod val="75000"/>
                  </a:schemeClr>
                </a:solidFill>
                <a:effectLst>
                  <a:outerShdw dist="38100" dir="2640000" algn="bl" rotWithShape="0">
                    <a:schemeClr val="accent1"/>
                  </a:outerShdw>
                </a:effectLst>
              </a:defRPr>
            </a:lvl1pPr>
          </a:lstStyle>
          <a:p>
            <a:r>
              <a:rPr lang="en-US" dirty="0"/>
              <a:t>Click to edit Master title style</a:t>
            </a:r>
          </a:p>
        </p:txBody>
      </p:sp>
      <p:sp>
        <p:nvSpPr>
          <p:cNvPr id="3" name="Content Placeholder 2"/>
          <p:cNvSpPr>
            <a:spLocks noGrp="1"/>
          </p:cNvSpPr>
          <p:nvPr>
            <p:ph idx="1"/>
          </p:nvPr>
        </p:nvSpPr>
        <p:spPr/>
        <p:txBody>
          <a:bodyPr/>
          <a:lstStyle>
            <a:lvl1pPr marL="0" indent="0">
              <a:lnSpc>
                <a:spcPct val="100000"/>
              </a:lnSpc>
              <a:spcBef>
                <a:spcPts val="0"/>
              </a:spcBef>
              <a:spcAft>
                <a:spcPts val="600"/>
              </a:spcAft>
              <a:buNone/>
              <a:defRPr sz="3200">
                <a:solidFill>
                  <a:schemeClr val="accent1">
                    <a:lumMod val="50000"/>
                  </a:schemeClr>
                </a:solidFill>
              </a:defRPr>
            </a:lvl1pPr>
            <a:lvl2pPr>
              <a:defRPr sz="2400">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0" y="6409571"/>
            <a:ext cx="9144000" cy="464819"/>
          </a:xfrm>
          <a:prstGeom prst="rect">
            <a:avLst/>
          </a:prstGeom>
          <a:gradFill flip="none" rotWithShape="1">
            <a:gsLst>
              <a:gs pos="0">
                <a:schemeClr val="accent1">
                  <a:lumMod val="75000"/>
                </a:schemeClr>
              </a:gs>
              <a:gs pos="72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Date Placeholder 8"/>
          <p:cNvSpPr>
            <a:spLocks noGrp="1"/>
          </p:cNvSpPr>
          <p:nvPr>
            <p:ph type="dt" sz="half" idx="10"/>
          </p:nvPr>
        </p:nvSpPr>
        <p:spPr/>
        <p:txBody>
          <a:bodyPr/>
          <a:lstStyle/>
          <a:p>
            <a:fld id="{5FBC7E37-74FA-46C9-BFAE-4BAA8B15D0B9}" type="datetime1">
              <a:rPr lang="en-US" smtClean="0"/>
              <a:t>6/18/19</a:t>
            </a:fld>
            <a:endParaRPr lang="en-US"/>
          </a:p>
        </p:txBody>
      </p:sp>
      <p:sp>
        <p:nvSpPr>
          <p:cNvPr id="10" name="Footer Placeholder 9"/>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a:xfrm>
            <a:off x="8515350" y="6477832"/>
            <a:ext cx="476643" cy="328294"/>
          </a:xfrm>
        </p:spPr>
        <p:txBody>
          <a:bodyPr/>
          <a:lstStyle>
            <a:lvl1pPr>
              <a:defRPr sz="1500" b="1">
                <a:solidFill>
                  <a:schemeClr val="tx1"/>
                </a:solidFill>
              </a:defRPr>
            </a:lvl1pPr>
          </a:lstStyle>
          <a:p>
            <a:fld id="{2DAE65FE-B5B3-41D4-AFF9-BDDDDC3DC827}" type="slidenum">
              <a:rPr lang="en-US" smtClean="0"/>
              <a:pPr/>
              <a:t>‹#›</a:t>
            </a:fld>
            <a:endParaRPr lang="en-US" dirty="0"/>
          </a:p>
        </p:txBody>
      </p:sp>
    </p:spTree>
    <p:extLst>
      <p:ext uri="{BB962C8B-B14F-4D97-AF65-F5344CB8AC3E}">
        <p14:creationId xmlns:p14="http://schemas.microsoft.com/office/powerpoint/2010/main" val="4238443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36727"/>
            <a:ext cx="7886700" cy="2852737"/>
          </a:xfrm>
        </p:spPr>
        <p:txBody>
          <a:bodyPr anchor="b">
            <a:scene3d>
              <a:camera prst="orthographicFront"/>
              <a:lightRig rig="soft" dir="t">
                <a:rot lat="0" lon="0" rev="15600000"/>
              </a:lightRig>
            </a:scene3d>
            <a:sp3d extrusionH="57150" prstMaterial="softEdge">
              <a:bevelT w="25400" h="38100"/>
            </a:sp3d>
          </a:bodyPr>
          <a:lstStyle>
            <a:lvl1pPr algn="ctr">
              <a:defRPr sz="4500" b="1" cap="none" spc="0">
                <a:ln>
                  <a:solidFill>
                    <a:schemeClr val="accent4">
                      <a:lumMod val="50000"/>
                    </a:schemeClr>
                  </a:solidFill>
                </a:ln>
                <a:solidFill>
                  <a:schemeClr val="accent4">
                    <a:lumMod val="75000"/>
                  </a:schemeClr>
                </a:solidFill>
                <a:effectLs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normAutofit/>
          </a:bodyPr>
          <a:lstStyle>
            <a:lvl1pPr marL="0" indent="0" algn="ctr">
              <a:buNone/>
              <a:defRPr sz="3200">
                <a:solidFill>
                  <a:schemeClr val="accent1">
                    <a:lumMod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D20FAB3D-6F36-416F-857C-BC9B7E1DAB60}" type="datetime1">
              <a:rPr lang="en-US" smtClean="0"/>
              <a:t>6/18/19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AE65FE-B5B3-41D4-AFF9-BDDDDC3DC827}" type="slidenum">
              <a:rPr lang="en-US" smtClean="0"/>
              <a:t>‹#›</a:t>
            </a:fld>
            <a:endParaRPr lang="en-US"/>
          </a:p>
        </p:txBody>
      </p:sp>
      <p:sp>
        <p:nvSpPr>
          <p:cNvPr id="7" name="Rectangle 6"/>
          <p:cNvSpPr/>
          <p:nvPr userDrawn="1"/>
        </p:nvSpPr>
        <p:spPr>
          <a:xfrm>
            <a:off x="0" y="6409571"/>
            <a:ext cx="9144000" cy="464819"/>
          </a:xfrm>
          <a:prstGeom prst="rect">
            <a:avLst/>
          </a:prstGeom>
          <a:gradFill flip="none" rotWithShape="1">
            <a:gsLst>
              <a:gs pos="0">
                <a:schemeClr val="accent1">
                  <a:lumMod val="75000"/>
                </a:schemeClr>
              </a:gs>
              <a:gs pos="72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488892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5600000"/>
              </a:lightRig>
            </a:scene3d>
            <a:sp3d extrusionH="57150" prstMaterial="softEdge">
              <a:bevelT w="25400" h="38100"/>
            </a:sp3d>
          </a:bodyPr>
          <a:lstStyle>
            <a:lvl1pPr algn="ctr">
              <a:defRPr b="1" cap="none" spc="0">
                <a:ln>
                  <a:solidFill>
                    <a:schemeClr val="accent4">
                      <a:lumMod val="50000"/>
                    </a:schemeClr>
                  </a:solidFill>
                </a:ln>
                <a:solidFill>
                  <a:schemeClr val="accent4">
                    <a:lumMod val="75000"/>
                  </a:schemeClr>
                </a:solidFill>
                <a:effectLst/>
              </a:defRPr>
            </a:lvl1p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marL="0" indent="0">
              <a:lnSpc>
                <a:spcPct val="100000"/>
              </a:lnSpc>
              <a:spcBef>
                <a:spcPts val="0"/>
              </a:spcBef>
              <a:spcAft>
                <a:spcPts val="600"/>
              </a:spcAft>
              <a:buNone/>
              <a:defRPr sz="2400">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lvl1pPr marL="0" indent="0">
              <a:lnSpc>
                <a:spcPct val="100000"/>
              </a:lnSpc>
              <a:spcBef>
                <a:spcPts val="0"/>
              </a:spcBef>
              <a:spcAft>
                <a:spcPts val="600"/>
              </a:spcAft>
              <a:buNone/>
              <a:defRPr sz="2400">
                <a:solidFill>
                  <a:schemeClr val="accent1">
                    <a:lumMod val="50000"/>
                  </a:schemeClr>
                </a:solidFill>
              </a:defRPr>
            </a:lvl1pPr>
            <a:lvl2pPr>
              <a:defRPr>
                <a:solidFill>
                  <a:schemeClr val="accent1">
                    <a:lumMod val="50000"/>
                  </a:schemeClr>
                </a:solidFill>
              </a:defRPr>
            </a:lvl2pPr>
            <a:lvl3pPr>
              <a:defRPr>
                <a:solidFill>
                  <a:schemeClr val="accent1">
                    <a:lumMod val="50000"/>
                  </a:schemeClr>
                </a:solidFill>
              </a:defRPr>
            </a:lvl3pPr>
            <a:lvl4pPr>
              <a:defRPr>
                <a:solidFill>
                  <a:schemeClr val="accent1">
                    <a:lumMod val="50000"/>
                  </a:schemeClr>
                </a:solidFill>
              </a:defRPr>
            </a:lvl4pPr>
            <a:lvl5pPr>
              <a:defRPr>
                <a:solidFill>
                  <a:schemeClr val="accent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6393182"/>
            <a:ext cx="9144000" cy="464819"/>
          </a:xfrm>
          <a:prstGeom prst="rect">
            <a:avLst/>
          </a:prstGeom>
          <a:gradFill flip="none" rotWithShape="1">
            <a:gsLst>
              <a:gs pos="0">
                <a:schemeClr val="accent1">
                  <a:lumMod val="75000"/>
                </a:schemeClr>
              </a:gs>
              <a:gs pos="72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0" name="Date Placeholder 9"/>
          <p:cNvSpPr>
            <a:spLocks noGrp="1"/>
          </p:cNvSpPr>
          <p:nvPr>
            <p:ph type="dt" sz="half" idx="10"/>
          </p:nvPr>
        </p:nvSpPr>
        <p:spPr/>
        <p:txBody>
          <a:bodyPr/>
          <a:lstStyle/>
          <a:p>
            <a:fld id="{F8E7B247-74EA-4ACE-B0A6-4A802AF31FD2}" type="datetime1">
              <a:rPr lang="en-US" smtClean="0"/>
              <a:t>6/18/19</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a:xfrm>
            <a:off x="8568964" y="6461443"/>
            <a:ext cx="441293" cy="328294"/>
          </a:xfrm>
        </p:spPr>
        <p:txBody>
          <a:bodyPr/>
          <a:lstStyle>
            <a:lvl1pPr>
              <a:defRPr sz="1500" b="1">
                <a:solidFill>
                  <a:schemeClr val="accent1">
                    <a:lumMod val="50000"/>
                  </a:schemeClr>
                </a:solidFill>
              </a:defRPr>
            </a:lvl1pPr>
          </a:lstStyle>
          <a:p>
            <a:fld id="{2DAE65FE-B5B3-41D4-AFF9-BDDDDC3DC827}" type="slidenum">
              <a:rPr lang="en-US" smtClean="0"/>
              <a:pPr/>
              <a:t>‹#›</a:t>
            </a:fld>
            <a:endParaRPr lang="en-US" dirty="0"/>
          </a:p>
        </p:txBody>
      </p:sp>
    </p:spTree>
    <p:extLst>
      <p:ext uri="{BB962C8B-B14F-4D97-AF65-F5344CB8AC3E}">
        <p14:creationId xmlns:p14="http://schemas.microsoft.com/office/powerpoint/2010/main" val="3434097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E73484-ECAF-4418-B4C9-C06349F89BC2}" type="datetime1">
              <a:rPr lang="en-US" smtClean="0"/>
              <a:t>6/18/19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t>‹#›</a:t>
            </a:fld>
            <a:endParaRPr lang="en-US"/>
          </a:p>
        </p:txBody>
      </p:sp>
      <p:sp>
        <p:nvSpPr>
          <p:cNvPr id="5" name="Rectangle 4"/>
          <p:cNvSpPr/>
          <p:nvPr userDrawn="1"/>
        </p:nvSpPr>
        <p:spPr>
          <a:xfrm>
            <a:off x="0" y="6409571"/>
            <a:ext cx="9144000" cy="464819"/>
          </a:xfrm>
          <a:prstGeom prst="rect">
            <a:avLst/>
          </a:prstGeom>
          <a:gradFill flip="none" rotWithShape="1">
            <a:gsLst>
              <a:gs pos="0">
                <a:schemeClr val="accent1">
                  <a:lumMod val="75000"/>
                </a:schemeClr>
              </a:gs>
              <a:gs pos="72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262443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E1A12F9-CAEE-4496-9051-BA5304D3D317}" type="datetime1">
              <a:rPr lang="en-US" smtClean="0"/>
              <a:t>6/18/19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DAE65FE-B5B3-41D4-AFF9-BDDDDC3DC827}" type="slidenum">
              <a:rPr lang="en-US" smtClean="0"/>
              <a:t>‹#›</a:t>
            </a:fld>
            <a:endParaRPr lang="en-US"/>
          </a:p>
        </p:txBody>
      </p:sp>
    </p:spTree>
    <p:extLst>
      <p:ext uri="{BB962C8B-B14F-4D97-AF65-F5344CB8AC3E}">
        <p14:creationId xmlns:p14="http://schemas.microsoft.com/office/powerpoint/2010/main" val="1651095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5" r:id="rId5"/>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hyperlink" Target="https://www.wordandphrase.info/frequencyList.asp"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vocabulary.englishprofile.org/staticfiles/about.html"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www.wordandphrase.info/analyzeText.asp" TargetMode="External"/><Relationship Id="rId2" Type="http://schemas.openxmlformats.org/officeDocument/2006/relationships/hyperlink" Target="http://englishprofile.org/wordlists/text-inspector" TargetMode="External"/><Relationship Id="rId1" Type="http://schemas.openxmlformats.org/officeDocument/2006/relationships/slideLayout" Target="../slideLayouts/slideLayout2.xml"/><Relationship Id="rId4" Type="http://schemas.openxmlformats.org/officeDocument/2006/relationships/hyperlink" Target="https://www.lextutor.ca/vp/eng/" TargetMode="Externa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vocabulary.englishprofile.org/staticfiles/about.html" TargetMode="External"/><Relationship Id="rId7" Type="http://schemas.openxmlformats.org/officeDocument/2006/relationships/hyperlink" Target="https://read.oecd-ilibrary.org/education/students-computers-and-learning_9789264239555-en#page6" TargetMode="External"/><Relationship Id="rId2" Type="http://schemas.openxmlformats.org/officeDocument/2006/relationships/hyperlink" Target="https://www.wordandphrase.info/frequencyList.asp" TargetMode="External"/><Relationship Id="rId1" Type="http://schemas.openxmlformats.org/officeDocument/2006/relationships/slideLayout" Target="../slideLayouts/slideLayout2.xml"/><Relationship Id="rId6" Type="http://schemas.openxmlformats.org/officeDocument/2006/relationships/hyperlink" Target="https://www.lextutor.ca/vp/eng/" TargetMode="External"/><Relationship Id="rId5" Type="http://schemas.openxmlformats.org/officeDocument/2006/relationships/hyperlink" Target="https://www.wordandphrase.info/analyzeText.asp" TargetMode="External"/><Relationship Id="rId4" Type="http://schemas.openxmlformats.org/officeDocument/2006/relationships/hyperlink" Target="http://englishprofile.org/wordlists/text-inspector"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061982" y="1052946"/>
            <a:ext cx="6858000" cy="2886400"/>
          </a:xfrm>
        </p:spPr>
        <p:txBody>
          <a:bodyPr>
            <a:noAutofit/>
          </a:bodyPr>
          <a:lstStyle/>
          <a:p>
            <a:pPr>
              <a:lnSpc>
                <a:spcPct val="100000"/>
              </a:lnSpc>
            </a:pPr>
            <a:r>
              <a:rPr lang="en-US" sz="4400"/>
              <a:t>Applied linguistics research: a teacher's perspective</a:t>
            </a:r>
            <a:endParaRPr lang="en-US" sz="4400" dirty="0">
              <a:solidFill>
                <a:schemeClr val="accent4">
                  <a:lumMod val="75000"/>
                </a:schemeClr>
              </a:solidFill>
              <a:effectLst>
                <a:outerShdw blurRad="38100" dist="38100" dir="2700000" algn="tl">
                  <a:srgbClr val="000000">
                    <a:alpha val="43137"/>
                  </a:srgbClr>
                </a:outerShdw>
              </a:effectLst>
            </a:endParaRPr>
          </a:p>
        </p:txBody>
      </p:sp>
      <p:sp>
        <p:nvSpPr>
          <p:cNvPr id="7" name="Text Placeholder 6"/>
          <p:cNvSpPr>
            <a:spLocks noGrp="1"/>
          </p:cNvSpPr>
          <p:nvPr>
            <p:ph type="subTitle" idx="1"/>
          </p:nvPr>
        </p:nvSpPr>
        <p:spPr>
          <a:xfrm>
            <a:off x="1061982" y="4530435"/>
            <a:ext cx="6858000" cy="1443645"/>
          </a:xfrm>
        </p:spPr>
        <p:txBody>
          <a:bodyPr>
            <a:normAutofit fontScale="92500" lnSpcReduction="20000"/>
          </a:bodyPr>
          <a:lstStyle/>
          <a:p>
            <a:pPr algn="ctr"/>
            <a:r>
              <a:rPr lang="en-US" sz="3600">
                <a:effectLst>
                  <a:outerShdw blurRad="38100" dist="38100" dir="2700000" algn="tl">
                    <a:srgbClr val="000000">
                      <a:alpha val="43137"/>
                    </a:srgbClr>
                  </a:outerShdw>
                </a:effectLst>
              </a:rPr>
              <a:t>The Future of ELT</a:t>
            </a:r>
          </a:p>
          <a:p>
            <a:pPr algn="ctr"/>
            <a:r>
              <a:rPr lang="en-US" sz="3600">
                <a:effectLst>
                  <a:outerShdw blurRad="38100" dist="38100" dir="2700000" algn="tl">
                    <a:srgbClr val="000000">
                      <a:alpha val="43137"/>
                    </a:srgbClr>
                  </a:outerShdw>
                </a:effectLst>
              </a:rPr>
              <a:t>Regent’s College June 30 2019</a:t>
            </a:r>
          </a:p>
          <a:p>
            <a:pPr algn="ctr"/>
            <a:r>
              <a:rPr lang="en-US" sz="3600">
                <a:effectLst>
                  <a:outerShdw blurRad="38100" dist="38100" dir="2700000" algn="tl">
                    <a:srgbClr val="000000">
                      <a:alpha val="43137"/>
                    </a:srgbClr>
                  </a:outerShdw>
                </a:effectLst>
              </a:rPr>
              <a:t>Penny Ur</a:t>
            </a:r>
          </a:p>
          <a:p>
            <a:pPr algn="ctr"/>
            <a:endParaRPr lang="en-US" dirty="0"/>
          </a:p>
        </p:txBody>
      </p:sp>
      <p:sp>
        <p:nvSpPr>
          <p:cNvPr id="3075" name="Text Box 4"/>
          <p:cNvSpPr txBox="1">
            <a:spLocks noChangeArrowheads="1"/>
          </p:cNvSpPr>
          <p:nvPr/>
        </p:nvSpPr>
        <p:spPr bwMode="auto">
          <a:xfrm>
            <a:off x="3437874" y="3969061"/>
            <a:ext cx="210621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defRPr sz="2800" baseline="-25000">
                <a:solidFill>
                  <a:schemeClr val="bg1"/>
                </a:solidFill>
                <a:latin typeface="Arial" charset="0"/>
              </a:defRPr>
            </a:lvl1pPr>
            <a:lvl2pPr marL="742950" indent="-285750" eaLnBrk="0" hangingPunct="0">
              <a:defRPr sz="2800" baseline="-25000">
                <a:solidFill>
                  <a:schemeClr val="bg1"/>
                </a:solidFill>
                <a:latin typeface="Arial" charset="0"/>
              </a:defRPr>
            </a:lvl2pPr>
            <a:lvl3pPr marL="1143000" indent="-228600" eaLnBrk="0" hangingPunct="0">
              <a:defRPr sz="2800" baseline="-25000">
                <a:solidFill>
                  <a:schemeClr val="bg1"/>
                </a:solidFill>
                <a:latin typeface="Arial" charset="0"/>
              </a:defRPr>
            </a:lvl3pPr>
            <a:lvl4pPr marL="1600200" indent="-228600" eaLnBrk="0" hangingPunct="0">
              <a:defRPr sz="2800" baseline="-25000">
                <a:solidFill>
                  <a:schemeClr val="bg1"/>
                </a:solidFill>
                <a:latin typeface="Arial" charset="0"/>
              </a:defRPr>
            </a:lvl4pPr>
            <a:lvl5pPr marL="2057400" indent="-228600" eaLnBrk="0" hangingPunct="0">
              <a:defRPr sz="2800" baseline="-25000">
                <a:solidFill>
                  <a:schemeClr val="bg1"/>
                </a:solidFill>
                <a:latin typeface="Arial" charset="0"/>
              </a:defRPr>
            </a:lvl5pPr>
            <a:lvl6pPr marL="2514600" indent="-228600" eaLnBrk="0" fontAlgn="base" hangingPunct="0">
              <a:spcBef>
                <a:spcPct val="20000"/>
              </a:spcBef>
              <a:spcAft>
                <a:spcPct val="0"/>
              </a:spcAft>
              <a:buSzPct val="100000"/>
              <a:buFont typeface="Times" pitchFamily="18" charset="0"/>
              <a:defRPr sz="2800" baseline="-25000">
                <a:solidFill>
                  <a:schemeClr val="bg1"/>
                </a:solidFill>
                <a:latin typeface="Arial" charset="0"/>
              </a:defRPr>
            </a:lvl6pPr>
            <a:lvl7pPr marL="2971800" indent="-228600" eaLnBrk="0" fontAlgn="base" hangingPunct="0">
              <a:spcBef>
                <a:spcPct val="20000"/>
              </a:spcBef>
              <a:spcAft>
                <a:spcPct val="0"/>
              </a:spcAft>
              <a:buSzPct val="100000"/>
              <a:buFont typeface="Times" pitchFamily="18" charset="0"/>
              <a:defRPr sz="2800" baseline="-25000">
                <a:solidFill>
                  <a:schemeClr val="bg1"/>
                </a:solidFill>
                <a:latin typeface="Arial" charset="0"/>
              </a:defRPr>
            </a:lvl7pPr>
            <a:lvl8pPr marL="3429000" indent="-228600" eaLnBrk="0" fontAlgn="base" hangingPunct="0">
              <a:spcBef>
                <a:spcPct val="20000"/>
              </a:spcBef>
              <a:spcAft>
                <a:spcPct val="0"/>
              </a:spcAft>
              <a:buSzPct val="100000"/>
              <a:buFont typeface="Times" pitchFamily="18" charset="0"/>
              <a:defRPr sz="2800" baseline="-25000">
                <a:solidFill>
                  <a:schemeClr val="bg1"/>
                </a:solidFill>
                <a:latin typeface="Arial" charset="0"/>
              </a:defRPr>
            </a:lvl8pPr>
            <a:lvl9pPr marL="3886200" indent="-228600" eaLnBrk="0" fontAlgn="base" hangingPunct="0">
              <a:spcBef>
                <a:spcPct val="20000"/>
              </a:spcBef>
              <a:spcAft>
                <a:spcPct val="0"/>
              </a:spcAft>
              <a:buSzPct val="100000"/>
              <a:buFont typeface="Times" pitchFamily="18" charset="0"/>
              <a:defRPr sz="2800" baseline="-25000">
                <a:solidFill>
                  <a:schemeClr val="bg1"/>
                </a:solidFill>
                <a:latin typeface="Arial" charset="0"/>
              </a:defRPr>
            </a:lvl9pPr>
          </a:lstStyle>
          <a:p>
            <a:pPr eaLnBrk="1" hangingPunct="1">
              <a:spcBef>
                <a:spcPct val="50000"/>
              </a:spcBef>
            </a:pPr>
            <a:endParaRPr lang="es-ES" sz="3000" dirty="0"/>
          </a:p>
        </p:txBody>
      </p:sp>
    </p:spTree>
    <p:extLst>
      <p:ext uri="{BB962C8B-B14F-4D97-AF65-F5344CB8AC3E}">
        <p14:creationId xmlns:p14="http://schemas.microsoft.com/office/powerpoint/2010/main" val="2381758991"/>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כותרת 1"/>
          <p:cNvSpPr>
            <a:spLocks noGrp="1"/>
          </p:cNvSpPr>
          <p:nvPr>
            <p:ph type="title"/>
          </p:nvPr>
        </p:nvSpPr>
        <p:spPr>
          <a:xfrm>
            <a:off x="179389" y="260649"/>
            <a:ext cx="8713092" cy="1080790"/>
          </a:xfrm>
        </p:spPr>
        <p:txBody>
          <a:bodyPr>
            <a:normAutofit/>
          </a:bodyPr>
          <a:lstStyle/>
          <a:p>
            <a:pPr eaLnBrk="1" hangingPunct="1"/>
            <a:r>
              <a:rPr lang="en-US"/>
              <a:t>Why don’t teachers read the research?</a:t>
            </a:r>
            <a:endParaRPr lang="en-US" b="1" dirty="0"/>
          </a:p>
        </p:txBody>
      </p:sp>
      <p:sp>
        <p:nvSpPr>
          <p:cNvPr id="18435" name="מציין מיקום תוכן 2"/>
          <p:cNvSpPr>
            <a:spLocks noGrp="1"/>
          </p:cNvSpPr>
          <p:nvPr>
            <p:ph idx="1"/>
          </p:nvPr>
        </p:nvSpPr>
        <p:spPr>
          <a:xfrm>
            <a:off x="1515290" y="1802674"/>
            <a:ext cx="7628709" cy="4794976"/>
          </a:xfrm>
        </p:spPr>
        <p:txBody>
          <a:bodyPr>
            <a:normAutofit/>
          </a:bodyPr>
          <a:lstStyle/>
          <a:p>
            <a:pPr marL="514350" indent="-514350" eaLnBrk="1" hangingPunct="1">
              <a:spcAft>
                <a:spcPts val="3000"/>
              </a:spcAft>
              <a:buFont typeface="+mj-lt"/>
              <a:buAutoNum type="arabicPeriod"/>
            </a:pPr>
            <a:r>
              <a:rPr lang="en-US"/>
              <a:t>No time</a:t>
            </a:r>
          </a:p>
          <a:p>
            <a:pPr marL="514350" indent="-514350" eaLnBrk="1" hangingPunct="1">
              <a:spcAft>
                <a:spcPts val="3000"/>
              </a:spcAft>
              <a:buFont typeface="+mj-lt"/>
              <a:buAutoNum type="arabicPeriod"/>
            </a:pPr>
            <a:r>
              <a:rPr lang="en-US"/>
              <a:t>Lack of clarity</a:t>
            </a:r>
          </a:p>
          <a:p>
            <a:pPr marL="514350" indent="-514350" eaLnBrk="1" hangingPunct="1">
              <a:spcAft>
                <a:spcPts val="3000"/>
              </a:spcAft>
              <a:buFont typeface="+mj-lt"/>
              <a:buAutoNum type="arabicPeriod"/>
            </a:pPr>
            <a:r>
              <a:rPr lang="en-US"/>
              <a:t>Limited practical application</a:t>
            </a:r>
            <a:endParaRPr lang="en-US" dirty="0"/>
          </a:p>
          <a:p>
            <a:pPr marL="514350" indent="-514350" eaLnBrk="1" hangingPunct="1">
              <a:spcAft>
                <a:spcPts val="3000"/>
              </a:spcAft>
            </a:pPr>
            <a:endParaRPr lang="en-US" dirty="0"/>
          </a:p>
        </p:txBody>
      </p:sp>
      <p:sp>
        <p:nvSpPr>
          <p:cNvPr id="5" name="TextBox 4"/>
          <p:cNvSpPr txBox="1"/>
          <p:nvPr/>
        </p:nvSpPr>
        <p:spPr>
          <a:xfrm>
            <a:off x="6644910" y="5716587"/>
            <a:ext cx="2118633" cy="584775"/>
          </a:xfrm>
          <a:prstGeom prst="rect">
            <a:avLst/>
          </a:prstGeom>
          <a:noFill/>
        </p:spPr>
        <p:txBody>
          <a:bodyPr wrap="square" rtlCol="0">
            <a:spAutoFit/>
          </a:bodyPr>
          <a:lstStyle/>
          <a:p>
            <a:r>
              <a:rPr lang="en-US" sz="3200" dirty="0">
                <a:solidFill>
                  <a:schemeClr val="accent1">
                    <a:lumMod val="50000"/>
                  </a:schemeClr>
                </a:solidFill>
              </a:rPr>
              <a:t>Borg, 2009</a:t>
            </a:r>
          </a:p>
        </p:txBody>
      </p:sp>
    </p:spTree>
    <p:extLst>
      <p:ext uri="{BB962C8B-B14F-4D97-AF65-F5344CB8AC3E}">
        <p14:creationId xmlns:p14="http://schemas.microsoft.com/office/powerpoint/2010/main" val="180484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AF9C9-CB18-44CA-9870-4934D7E7BDB9}"/>
              </a:ext>
            </a:extLst>
          </p:cNvPr>
          <p:cNvSpPr>
            <a:spLocks noGrp="1"/>
          </p:cNvSpPr>
          <p:nvPr>
            <p:ph type="title"/>
          </p:nvPr>
        </p:nvSpPr>
        <p:spPr/>
        <p:txBody>
          <a:bodyPr/>
          <a:lstStyle/>
          <a:p>
            <a:r>
              <a:rPr lang="en-US"/>
              <a:t>No time</a:t>
            </a:r>
            <a:endParaRPr lang="he-IL"/>
          </a:p>
        </p:txBody>
      </p:sp>
      <p:sp>
        <p:nvSpPr>
          <p:cNvPr id="3" name="Content Placeholder 2">
            <a:extLst>
              <a:ext uri="{FF2B5EF4-FFF2-40B4-BE49-F238E27FC236}">
                <a16:creationId xmlns:a16="http://schemas.microsoft.com/office/drawing/2014/main" id="{0BA883D9-7E55-4E3C-8637-497D1E63B1B7}"/>
              </a:ext>
            </a:extLst>
          </p:cNvPr>
          <p:cNvSpPr>
            <a:spLocks noGrp="1"/>
          </p:cNvSpPr>
          <p:nvPr>
            <p:ph idx="1"/>
          </p:nvPr>
        </p:nvSpPr>
        <p:spPr/>
        <p:txBody>
          <a:bodyPr/>
          <a:lstStyle/>
          <a:p>
            <a:r>
              <a:rPr lang="en-US"/>
              <a:t>A full teaching schedule (+ preparation + marking)</a:t>
            </a:r>
          </a:p>
          <a:p>
            <a:r>
              <a:rPr lang="en-US"/>
              <a:t>Reading the research is not part of most teachers’ job description.</a:t>
            </a:r>
          </a:p>
          <a:p>
            <a:r>
              <a:rPr lang="en-US"/>
              <a:t>Sometimes even actively discouraged!</a:t>
            </a:r>
            <a:endParaRPr lang="he-IL"/>
          </a:p>
        </p:txBody>
      </p:sp>
      <p:sp>
        <p:nvSpPr>
          <p:cNvPr id="4" name="Slide Number Placeholder 3">
            <a:extLst>
              <a:ext uri="{FF2B5EF4-FFF2-40B4-BE49-F238E27FC236}">
                <a16:creationId xmlns:a16="http://schemas.microsoft.com/office/drawing/2014/main" id="{22A4426A-A543-4B5A-846B-95A75EF171E0}"/>
              </a:ext>
            </a:extLst>
          </p:cNvPr>
          <p:cNvSpPr>
            <a:spLocks noGrp="1"/>
          </p:cNvSpPr>
          <p:nvPr>
            <p:ph type="sldNum" sz="quarter" idx="12"/>
          </p:nvPr>
        </p:nvSpPr>
        <p:spPr/>
        <p:txBody>
          <a:bodyPr/>
          <a:lstStyle/>
          <a:p>
            <a:fld id="{2DAE65FE-B5B3-41D4-AFF9-BDDDDC3DC827}" type="slidenum">
              <a:rPr lang="en-US" smtClean="0"/>
              <a:pPr/>
              <a:t>11</a:t>
            </a:fld>
            <a:endParaRPr lang="en-US" dirty="0"/>
          </a:p>
        </p:txBody>
      </p:sp>
    </p:spTree>
    <p:extLst>
      <p:ext uri="{BB962C8B-B14F-4D97-AF65-F5344CB8AC3E}">
        <p14:creationId xmlns:p14="http://schemas.microsoft.com/office/powerpoint/2010/main" val="1588840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t>Lack of clarity</a:t>
            </a:r>
            <a:endParaRPr lang="en-GB"/>
          </a:p>
        </p:txBody>
      </p:sp>
      <p:sp>
        <p:nvSpPr>
          <p:cNvPr id="18435" name="Content Placeholder 2"/>
          <p:cNvSpPr>
            <a:spLocks noGrp="1"/>
          </p:cNvSpPr>
          <p:nvPr>
            <p:ph idx="1"/>
          </p:nvPr>
        </p:nvSpPr>
        <p:spPr>
          <a:xfrm>
            <a:off x="971550" y="2636838"/>
            <a:ext cx="7943850" cy="2447925"/>
          </a:xfrm>
        </p:spPr>
        <p:txBody>
          <a:bodyPr rtlCol="0">
            <a:normAutofit/>
          </a:bodyPr>
          <a:lstStyle/>
          <a:p>
            <a:pPr eaLnBrk="1" fontAlgn="auto" hangingPunct="1">
              <a:spcAft>
                <a:spcPts val="1200"/>
              </a:spcAft>
              <a:defRPr/>
            </a:pPr>
            <a:r>
              <a:rPr lang="en-US" dirty="0"/>
              <a:t>Sometimes inevitable: specific terminology, statistics</a:t>
            </a:r>
          </a:p>
          <a:p>
            <a:pPr eaLnBrk="1" fontAlgn="auto" hangingPunct="1">
              <a:spcAft>
                <a:spcPts val="0"/>
              </a:spcAft>
              <a:defRPr/>
            </a:pPr>
            <a:r>
              <a:rPr lang="en-US" dirty="0"/>
              <a:t>Often unnecessary (and unforgivable!): difficult language for its own sake</a:t>
            </a:r>
          </a:p>
          <a:p>
            <a:pPr indent="355600" eaLnBrk="1" fontAlgn="auto" hangingPunct="1">
              <a:spcAft>
                <a:spcPts val="0"/>
              </a:spcAft>
              <a:buFont typeface="Arial" pitchFamily="34" charset="0"/>
              <a:buChar char="•"/>
              <a:defRPr/>
            </a:pPr>
            <a:endParaRPr lang="en-GB" dirty="0"/>
          </a:p>
        </p:txBody>
      </p:sp>
    </p:spTree>
    <p:extLst>
      <p:ext uri="{BB962C8B-B14F-4D97-AF65-F5344CB8AC3E}">
        <p14:creationId xmlns:p14="http://schemas.microsoft.com/office/powerpoint/2010/main" val="1005508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01600" y="620713"/>
            <a:ext cx="9039225" cy="1541916"/>
          </a:xfrm>
        </p:spPr>
        <p:txBody>
          <a:bodyPr>
            <a:normAutofit/>
          </a:bodyPr>
          <a:lstStyle/>
          <a:p>
            <a:pPr eaLnBrk="1" hangingPunct="1"/>
            <a:r>
              <a:rPr lang="en-US" dirty="0"/>
              <a:t>Limited </a:t>
            </a:r>
            <a:r>
              <a:rPr lang="en-US"/>
              <a:t>practical application (1)</a:t>
            </a:r>
            <a:br>
              <a:rPr lang="en-US"/>
            </a:br>
            <a:r>
              <a:rPr lang="en-US"/>
              <a:t>Researcher aims</a:t>
            </a:r>
            <a:endParaRPr lang="en-GB" dirty="0"/>
          </a:p>
        </p:txBody>
      </p:sp>
      <p:sp>
        <p:nvSpPr>
          <p:cNvPr id="28675" name="Content Placeholder 2"/>
          <p:cNvSpPr>
            <a:spLocks noGrp="1"/>
          </p:cNvSpPr>
          <p:nvPr>
            <p:ph idx="1"/>
          </p:nvPr>
        </p:nvSpPr>
        <p:spPr>
          <a:xfrm>
            <a:off x="468313" y="2420888"/>
            <a:ext cx="8351837" cy="4320480"/>
          </a:xfrm>
        </p:spPr>
        <p:txBody>
          <a:bodyPr/>
          <a:lstStyle/>
          <a:p>
            <a:pPr eaLnBrk="1" hangingPunct="1"/>
            <a:r>
              <a:rPr lang="en-US"/>
              <a:t>Most researchers in our field are not doing research in order to be ‘useful’ or ‘practical’, but rather in order to...</a:t>
            </a:r>
          </a:p>
          <a:p>
            <a:pPr eaLnBrk="1" hangingPunct="1"/>
            <a:r>
              <a:rPr lang="en-US"/>
              <a:t>... come up with, or test, interesting or insightful hypotheses</a:t>
            </a:r>
          </a:p>
          <a:p>
            <a:pPr eaLnBrk="1" hangingPunct="1"/>
            <a:r>
              <a:rPr lang="en-US"/>
              <a:t>...complete a doctoral thesis</a:t>
            </a:r>
          </a:p>
          <a:p>
            <a:pPr eaLnBrk="1" hangingPunct="1"/>
            <a:r>
              <a:rPr lang="en-US"/>
              <a:t>...get published in a prestigious journal</a:t>
            </a:r>
          </a:p>
          <a:p>
            <a:pPr eaLnBrk="1" hangingPunct="1"/>
            <a:endParaRPr lang="en-GB" dirty="0"/>
          </a:p>
        </p:txBody>
      </p:sp>
    </p:spTree>
    <p:extLst>
      <p:ext uri="{BB962C8B-B14F-4D97-AF65-F5344CB8AC3E}">
        <p14:creationId xmlns:p14="http://schemas.microsoft.com/office/powerpoint/2010/main" val="217869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01600" y="620713"/>
            <a:ext cx="9039225" cy="1541916"/>
          </a:xfrm>
        </p:spPr>
        <p:txBody>
          <a:bodyPr>
            <a:normAutofit fontScale="90000"/>
          </a:bodyPr>
          <a:lstStyle/>
          <a:p>
            <a:pPr eaLnBrk="1" hangingPunct="1"/>
            <a:r>
              <a:rPr lang="en-US" dirty="0"/>
              <a:t>Limited </a:t>
            </a:r>
            <a:r>
              <a:rPr lang="en-US"/>
              <a:t>practical application (2)</a:t>
            </a:r>
            <a:br>
              <a:rPr lang="en-US"/>
            </a:br>
            <a:r>
              <a:rPr lang="en-US"/>
              <a:t>Inadequate </a:t>
            </a:r>
            <a:r>
              <a:rPr lang="en-US" dirty="0"/>
              <a:t>professional expertise of the researcher</a:t>
            </a:r>
            <a:endParaRPr lang="en-GB" dirty="0"/>
          </a:p>
        </p:txBody>
      </p:sp>
      <p:sp>
        <p:nvSpPr>
          <p:cNvPr id="28675" name="Content Placeholder 2"/>
          <p:cNvSpPr>
            <a:spLocks noGrp="1"/>
          </p:cNvSpPr>
          <p:nvPr>
            <p:ph idx="1"/>
          </p:nvPr>
        </p:nvSpPr>
        <p:spPr>
          <a:xfrm>
            <a:off x="468313" y="2896880"/>
            <a:ext cx="8351837" cy="3844487"/>
          </a:xfrm>
        </p:spPr>
        <p:txBody>
          <a:bodyPr/>
          <a:lstStyle/>
          <a:p>
            <a:pPr eaLnBrk="1" hangingPunct="1"/>
            <a:r>
              <a:rPr lang="en-US"/>
              <a:t>Where the research paper provides ‘practical </a:t>
            </a:r>
            <a:r>
              <a:rPr lang="en-US" dirty="0"/>
              <a:t>pedagogical </a:t>
            </a:r>
            <a:r>
              <a:rPr lang="en-US"/>
              <a:t>implications’, these </a:t>
            </a:r>
            <a:r>
              <a:rPr lang="en-US" dirty="0"/>
              <a:t>are often in fact impractical.</a:t>
            </a:r>
          </a:p>
          <a:p>
            <a:pPr eaLnBrk="1" hangingPunct="1"/>
            <a:r>
              <a:rPr lang="en-US" dirty="0"/>
              <a:t>Many excellent studies are followed by ‘off the wall’ suggestions for classroom teaching.</a:t>
            </a:r>
          </a:p>
          <a:p>
            <a:pPr eaLnBrk="1" hangingPunct="1"/>
            <a:endParaRPr lang="en-GB" dirty="0"/>
          </a:p>
        </p:txBody>
      </p:sp>
    </p:spTree>
    <p:extLst>
      <p:ext uri="{BB962C8B-B14F-4D97-AF65-F5344CB8AC3E}">
        <p14:creationId xmlns:p14="http://schemas.microsoft.com/office/powerpoint/2010/main" val="4156875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15900" y="260350"/>
            <a:ext cx="8928100" cy="1301750"/>
          </a:xfrm>
        </p:spPr>
        <p:txBody>
          <a:bodyPr>
            <a:normAutofit/>
          </a:bodyPr>
          <a:lstStyle/>
          <a:p>
            <a:pPr eaLnBrk="1" hangingPunct="1"/>
            <a:r>
              <a:rPr lang="en-US"/>
              <a:t>Limited practical application (3) Pedagogical </a:t>
            </a:r>
            <a:r>
              <a:rPr lang="en-US" dirty="0"/>
              <a:t>considerations</a:t>
            </a:r>
            <a:endParaRPr lang="en-GB" dirty="0"/>
          </a:p>
        </p:txBody>
      </p:sp>
      <p:sp>
        <p:nvSpPr>
          <p:cNvPr id="3" name="Content Placeholder 2"/>
          <p:cNvSpPr>
            <a:spLocks noGrp="1"/>
          </p:cNvSpPr>
          <p:nvPr>
            <p:ph idx="1"/>
          </p:nvPr>
        </p:nvSpPr>
        <p:spPr>
          <a:xfrm>
            <a:off x="419894" y="1562100"/>
            <a:ext cx="8520112" cy="4941887"/>
          </a:xfrm>
        </p:spPr>
        <p:txBody>
          <a:bodyPr rtlCol="0">
            <a:normAutofit/>
          </a:bodyPr>
          <a:lstStyle/>
          <a:p>
            <a:pPr eaLnBrk="1" fontAlgn="auto" hangingPunct="1">
              <a:spcAft>
                <a:spcPts val="0"/>
              </a:spcAft>
              <a:defRPr/>
            </a:pPr>
            <a:r>
              <a:rPr lang="en-US"/>
              <a:t>English language teaching research is mainly on second </a:t>
            </a:r>
            <a:r>
              <a:rPr lang="en-US" dirty="0"/>
              <a:t>language acquisition (SLA).</a:t>
            </a:r>
          </a:p>
          <a:p>
            <a:pPr eaLnBrk="1" fontAlgn="auto" hangingPunct="1">
              <a:spcAft>
                <a:spcPts val="0"/>
              </a:spcAft>
              <a:defRPr/>
            </a:pPr>
            <a:r>
              <a:rPr lang="en-US" dirty="0"/>
              <a:t>What about practical pedagogical issues?</a:t>
            </a:r>
          </a:p>
          <a:p>
            <a:pPr eaLnBrk="1" fontAlgn="auto" hangingPunct="1">
              <a:spcAft>
                <a:spcPts val="0"/>
              </a:spcAft>
              <a:defRPr/>
            </a:pPr>
            <a:r>
              <a:rPr lang="en-US" dirty="0"/>
              <a:t>For example:</a:t>
            </a:r>
          </a:p>
          <a:p>
            <a:pPr marL="457200" indent="-457200">
              <a:buFont typeface="Wingdings" pitchFamily="2" charset="2"/>
              <a:buChar char="ü"/>
              <a:defRPr/>
            </a:pPr>
            <a:r>
              <a:rPr lang="en-US" dirty="0"/>
              <a:t>large and/or heterogeneous classes</a:t>
            </a:r>
          </a:p>
          <a:p>
            <a:pPr marL="457200" indent="-457200">
              <a:buFont typeface="Wingdings" pitchFamily="2" charset="2"/>
              <a:buChar char="ü"/>
              <a:defRPr/>
            </a:pPr>
            <a:r>
              <a:rPr lang="en-US" dirty="0"/>
              <a:t>discipline problems</a:t>
            </a:r>
          </a:p>
          <a:p>
            <a:pPr marL="457200" indent="-457200">
              <a:buFont typeface="Wingdings" pitchFamily="2" charset="2"/>
              <a:buChar char="ü"/>
              <a:defRPr/>
            </a:pPr>
            <a:r>
              <a:rPr lang="en-US"/>
              <a:t>teaching for exams</a:t>
            </a:r>
          </a:p>
          <a:p>
            <a:pPr marL="457200" indent="-457200">
              <a:buFont typeface="Wingdings" pitchFamily="2" charset="2"/>
              <a:buChar char="ü"/>
              <a:defRPr/>
            </a:pPr>
            <a:r>
              <a:rPr lang="en-US"/>
              <a:t>the </a:t>
            </a:r>
            <a:r>
              <a:rPr lang="en-US" dirty="0"/>
              <a:t>local culture of learning</a:t>
            </a:r>
          </a:p>
          <a:p>
            <a:pPr marL="457200" indent="-457200">
              <a:buFont typeface="Wingdings" pitchFamily="2" charset="2"/>
              <a:buChar char="ü"/>
              <a:defRPr/>
            </a:pPr>
            <a:r>
              <a:rPr lang="en-US" dirty="0"/>
              <a:t>limited preparation and teaching time</a:t>
            </a:r>
          </a:p>
          <a:p>
            <a:pPr eaLnBrk="1" fontAlgn="auto" hangingPunct="1">
              <a:spcAft>
                <a:spcPts val="0"/>
              </a:spcAft>
              <a:defRPr/>
            </a:pPr>
            <a:endParaRPr lang="en-US" dirty="0"/>
          </a:p>
          <a:p>
            <a:pPr marL="457200" indent="-457200" eaLnBrk="1" fontAlgn="auto" hangingPunct="1">
              <a:spcAft>
                <a:spcPts val="0"/>
              </a:spcAft>
              <a:buFont typeface="Arial" pitchFamily="34" charset="0"/>
              <a:buChar char="•"/>
              <a:defRPr/>
            </a:pPr>
            <a:endParaRPr lang="en-US" dirty="0"/>
          </a:p>
          <a:p>
            <a:pPr indent="355600" eaLnBrk="1" fontAlgn="auto" hangingPunct="1">
              <a:spcAft>
                <a:spcPts val="0"/>
              </a:spcAft>
              <a:buFont typeface="Arial" pitchFamily="34" charset="0"/>
              <a:buChar char="•"/>
              <a:defRPr/>
            </a:pPr>
            <a:endParaRPr lang="en-GB" dirty="0"/>
          </a:p>
        </p:txBody>
      </p:sp>
    </p:spTree>
    <p:extLst>
      <p:ext uri="{BB962C8B-B14F-4D97-AF65-F5344CB8AC3E}">
        <p14:creationId xmlns:p14="http://schemas.microsoft.com/office/powerpoint/2010/main" val="3973237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Limited practical application (4) Political </a:t>
            </a:r>
            <a:r>
              <a:rPr lang="en-US" dirty="0"/>
              <a:t>or stakeholder pressure</a:t>
            </a:r>
          </a:p>
        </p:txBody>
      </p:sp>
      <p:sp>
        <p:nvSpPr>
          <p:cNvPr id="3" name="Content Placeholder 2"/>
          <p:cNvSpPr>
            <a:spLocks noGrp="1"/>
          </p:cNvSpPr>
          <p:nvPr>
            <p:ph idx="1"/>
          </p:nvPr>
        </p:nvSpPr>
        <p:spPr/>
        <p:txBody>
          <a:bodyPr>
            <a:normAutofit/>
          </a:bodyPr>
          <a:lstStyle/>
          <a:p>
            <a:r>
              <a:rPr lang="en-US" dirty="0"/>
              <a:t>Local pressures may ensure that research-based policies are not implemented</a:t>
            </a:r>
          </a:p>
          <a:p>
            <a:r>
              <a:rPr lang="en-US" dirty="0"/>
              <a:t>e.g. The age of starting English in schools</a:t>
            </a:r>
          </a:p>
          <a:p>
            <a:r>
              <a:rPr lang="en-US" dirty="0"/>
              <a:t>Research: in the context of instructed language learning, late starters learn better.</a:t>
            </a:r>
          </a:p>
          <a:p>
            <a:pPr algn="r"/>
            <a:r>
              <a:rPr lang="en-US" dirty="0"/>
              <a:t>(Mu</a:t>
            </a:r>
            <a:r>
              <a:rPr lang="en-US" dirty="0">
                <a:cs typeface="Andalus" pitchFamily="2" charset="-78"/>
              </a:rPr>
              <a:t>ñ</a:t>
            </a:r>
            <a:r>
              <a:rPr lang="en-US" dirty="0"/>
              <a:t>oz &amp; Singleton, 2011)</a:t>
            </a:r>
          </a:p>
          <a:p>
            <a:r>
              <a:rPr lang="en-US" dirty="0"/>
              <a:t>But the pressure of parents, politicians and commercial interests outweighs the evidence. </a:t>
            </a:r>
          </a:p>
        </p:txBody>
      </p:sp>
      <p:sp>
        <p:nvSpPr>
          <p:cNvPr id="4" name="Slide Number Placeholder 3"/>
          <p:cNvSpPr>
            <a:spLocks noGrp="1"/>
          </p:cNvSpPr>
          <p:nvPr>
            <p:ph type="sldNum" sz="quarter" idx="12"/>
          </p:nvPr>
        </p:nvSpPr>
        <p:spPr/>
        <p:txBody>
          <a:bodyPr/>
          <a:lstStyle/>
          <a:p>
            <a:fld id="{2DAE65FE-B5B3-41D4-AFF9-BDDDDC3DC827}" type="slidenum">
              <a:rPr lang="en-US" smtClean="0"/>
              <a:pPr/>
              <a:t>16</a:t>
            </a:fld>
            <a:endParaRPr lang="en-US" dirty="0"/>
          </a:p>
        </p:txBody>
      </p:sp>
    </p:spTree>
    <p:extLst>
      <p:ext uri="{BB962C8B-B14F-4D97-AF65-F5344CB8AC3E}">
        <p14:creationId xmlns:p14="http://schemas.microsoft.com/office/powerpoint/2010/main" val="13508131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The contribution of research to teacher knowledge</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17</a:t>
            </a:fld>
            <a:endParaRPr lang="en-US" dirty="0"/>
          </a:p>
        </p:txBody>
      </p:sp>
    </p:spTree>
    <p:extLst>
      <p:ext uri="{BB962C8B-B14F-4D97-AF65-F5344CB8AC3E}">
        <p14:creationId xmlns:p14="http://schemas.microsoft.com/office/powerpoint/2010/main" val="25546855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28650" y="124692"/>
            <a:ext cx="7886700" cy="1357744"/>
          </a:xfrm>
        </p:spPr>
        <p:txBody>
          <a:bodyPr/>
          <a:lstStyle/>
          <a:p>
            <a:r>
              <a:rPr lang="en-US" dirty="0">
                <a:solidFill>
                  <a:schemeClr val="accent4">
                    <a:lumMod val="75000"/>
                  </a:schemeClr>
                </a:solidFill>
                <a:effectLst>
                  <a:outerShdw blurRad="38100" dist="38100" dir="2700000" algn="tl">
                    <a:srgbClr val="000000">
                      <a:alpha val="43137"/>
                    </a:srgbClr>
                  </a:outerShdw>
                </a:effectLst>
              </a:rPr>
              <a:t>In principle</a:t>
            </a:r>
          </a:p>
        </p:txBody>
      </p:sp>
      <p:sp>
        <p:nvSpPr>
          <p:cNvPr id="6" name="Content Placeholder 5"/>
          <p:cNvSpPr>
            <a:spLocks noGrp="1"/>
          </p:cNvSpPr>
          <p:nvPr>
            <p:ph idx="1"/>
          </p:nvPr>
        </p:nvSpPr>
        <p:spPr>
          <a:xfrm>
            <a:off x="628650" y="1454727"/>
            <a:ext cx="7886700" cy="4722236"/>
          </a:xfrm>
        </p:spPr>
        <p:txBody>
          <a:bodyPr>
            <a:normAutofit/>
          </a:bodyPr>
          <a:lstStyle/>
          <a:p>
            <a:pPr marL="457200" indent="-457200">
              <a:lnSpc>
                <a:spcPct val="150000"/>
              </a:lnSpc>
              <a:buFont typeface="Wingdings" panose="05000000000000000000" pitchFamily="2" charset="2"/>
              <a:buChar char="Ø"/>
            </a:pPr>
            <a:r>
              <a:rPr lang="en-US" sz="3100"/>
              <a:t>Research </a:t>
            </a:r>
            <a:r>
              <a:rPr lang="en-US" sz="3100" dirty="0"/>
              <a:t>can provide us </a:t>
            </a:r>
            <a:r>
              <a:rPr lang="en-US" sz="3100"/>
              <a:t>with ideas that we would not </a:t>
            </a:r>
            <a:r>
              <a:rPr lang="en-US" sz="3100" dirty="0"/>
              <a:t>otherwise have encountered. </a:t>
            </a:r>
          </a:p>
          <a:p>
            <a:pPr marL="457200" indent="-457200">
              <a:lnSpc>
                <a:spcPct val="150000"/>
              </a:lnSpc>
              <a:buFont typeface="Wingdings" panose="05000000000000000000" pitchFamily="2" charset="2"/>
              <a:buChar char="Ø"/>
            </a:pPr>
            <a:r>
              <a:rPr lang="en-US" sz="3100"/>
              <a:t>It  enables us to progress beyond a ‘</a:t>
            </a:r>
            <a:r>
              <a:rPr lang="en-US" sz="3100" dirty="0"/>
              <a:t>ceiling</a:t>
            </a:r>
            <a:r>
              <a:rPr lang="en-US" sz="3100"/>
              <a:t>’ based on personal experience and discussion. </a:t>
            </a:r>
            <a:endParaRPr lang="en-US" sz="3100" dirty="0"/>
          </a:p>
          <a:p>
            <a:endParaRPr lang="en-US" dirty="0"/>
          </a:p>
        </p:txBody>
      </p:sp>
      <p:sp>
        <p:nvSpPr>
          <p:cNvPr id="4" name="Slide Number Placeholder 3"/>
          <p:cNvSpPr>
            <a:spLocks noGrp="1"/>
          </p:cNvSpPr>
          <p:nvPr>
            <p:ph type="sldNum" sz="quarter" idx="12"/>
          </p:nvPr>
        </p:nvSpPr>
        <p:spPr/>
        <p:txBody>
          <a:bodyPr/>
          <a:lstStyle/>
          <a:p>
            <a:fld id="{2DAE65FE-B5B3-41D4-AFF9-BDDDDC3DC827}" type="slidenum">
              <a:rPr lang="en-US" smtClean="0"/>
              <a:t>18</a:t>
            </a:fld>
            <a:endParaRPr lang="en-US"/>
          </a:p>
        </p:txBody>
      </p:sp>
    </p:spTree>
    <p:extLst>
      <p:ext uri="{BB962C8B-B14F-4D97-AF65-F5344CB8AC3E}">
        <p14:creationId xmlns:p14="http://schemas.microsoft.com/office/powerpoint/2010/main" val="42649136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4">
                    <a:lumMod val="75000"/>
                  </a:schemeClr>
                </a:solidFill>
                <a:effectLst>
                  <a:outerShdw blurRad="38100" dist="38100" dir="2700000" algn="tl">
                    <a:srgbClr val="000000">
                      <a:alpha val="43137"/>
                    </a:srgbClr>
                  </a:outerShdw>
                </a:effectLst>
              </a:rPr>
              <a:t>Types of Research</a:t>
            </a:r>
          </a:p>
        </p:txBody>
      </p:sp>
      <p:sp>
        <p:nvSpPr>
          <p:cNvPr id="3" name="Content Placeholder 2"/>
          <p:cNvSpPr>
            <a:spLocks noGrp="1"/>
          </p:cNvSpPr>
          <p:nvPr>
            <p:ph idx="1"/>
          </p:nvPr>
        </p:nvSpPr>
        <p:spPr>
          <a:xfrm>
            <a:off x="628649" y="1995055"/>
            <a:ext cx="8279823" cy="4181908"/>
          </a:xfrm>
        </p:spPr>
        <p:txBody>
          <a:bodyPr/>
          <a:lstStyle/>
          <a:p>
            <a:pPr marL="514350" indent="-514350">
              <a:lnSpc>
                <a:spcPct val="150000"/>
              </a:lnSpc>
              <a:buFont typeface="+mj-lt"/>
              <a:buAutoNum type="arabicPeriod"/>
            </a:pPr>
            <a:r>
              <a:rPr lang="en-US" dirty="0"/>
              <a:t>Primary empirical research </a:t>
            </a:r>
          </a:p>
          <a:p>
            <a:pPr marL="514350" indent="-514350">
              <a:lnSpc>
                <a:spcPct val="150000"/>
              </a:lnSpc>
              <a:buFont typeface="+mj-lt"/>
              <a:buAutoNum type="arabicPeriod"/>
            </a:pPr>
            <a:r>
              <a:rPr lang="en-US" dirty="0"/>
              <a:t>Secondary research: surveys or meta-analyses</a:t>
            </a:r>
            <a:r>
              <a:rPr lang="en-US" dirty="0">
                <a:solidFill>
                  <a:srgbClr val="FF0000"/>
                </a:solidFill>
                <a:sym typeface="Wingdings" panose="05000000000000000000" pitchFamily="2" charset="2"/>
              </a:rPr>
              <a:t> </a:t>
            </a:r>
          </a:p>
          <a:p>
            <a:pPr marL="514350" indent="-514350">
              <a:lnSpc>
                <a:spcPct val="150000"/>
              </a:lnSpc>
              <a:buFont typeface="+mj-lt"/>
              <a:buAutoNum type="arabicPeriod"/>
            </a:pPr>
            <a:r>
              <a:rPr lang="en-US" dirty="0"/>
              <a:t>Secondary research: position papers</a:t>
            </a:r>
          </a:p>
        </p:txBody>
      </p:sp>
      <p:sp>
        <p:nvSpPr>
          <p:cNvPr id="4" name="Slide Number Placeholder 3"/>
          <p:cNvSpPr>
            <a:spLocks noGrp="1"/>
          </p:cNvSpPr>
          <p:nvPr>
            <p:ph type="sldNum" sz="quarter" idx="12"/>
          </p:nvPr>
        </p:nvSpPr>
        <p:spPr/>
        <p:txBody>
          <a:bodyPr/>
          <a:lstStyle/>
          <a:p>
            <a:fld id="{2DAE65FE-B5B3-41D4-AFF9-BDDDDC3DC827}" type="slidenum">
              <a:rPr lang="en-US" smtClean="0"/>
              <a:pPr/>
              <a:t>19</a:t>
            </a:fld>
            <a:endParaRPr lang="en-US" dirty="0"/>
          </a:p>
        </p:txBody>
      </p:sp>
    </p:spTree>
    <p:extLst>
      <p:ext uri="{BB962C8B-B14F-4D97-AF65-F5344CB8AC3E}">
        <p14:creationId xmlns:p14="http://schemas.microsoft.com/office/powerpoint/2010/main" val="2901548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4693"/>
            <a:ext cx="7886700" cy="983672"/>
          </a:xfrm>
        </p:spPr>
        <p:txBody>
          <a:bodyPr/>
          <a:lstStyle/>
          <a:p>
            <a:r>
              <a:rPr lang="en-US" dirty="0">
                <a:solidFill>
                  <a:schemeClr val="accent4">
                    <a:lumMod val="75000"/>
                  </a:schemeClr>
                </a:solidFill>
                <a:effectLst>
                  <a:outerShdw blurRad="38100" dist="38100" dir="2700000" algn="tl">
                    <a:srgbClr val="000000">
                      <a:alpha val="43137"/>
                    </a:srgbClr>
                  </a:outerShdw>
                </a:effectLst>
              </a:rPr>
              <a:t>What do you think?</a:t>
            </a:r>
          </a:p>
        </p:txBody>
      </p:sp>
      <p:sp>
        <p:nvSpPr>
          <p:cNvPr id="3" name="Content Placeholder 2"/>
          <p:cNvSpPr>
            <a:spLocks noGrp="1"/>
          </p:cNvSpPr>
          <p:nvPr>
            <p:ph idx="1"/>
          </p:nvPr>
        </p:nvSpPr>
        <p:spPr>
          <a:xfrm>
            <a:off x="628650" y="1122219"/>
            <a:ext cx="8115780" cy="5195454"/>
          </a:xfrm>
        </p:spPr>
        <p:txBody>
          <a:bodyPr>
            <a:noAutofit/>
          </a:bodyPr>
          <a:lstStyle/>
          <a:p>
            <a:pPr>
              <a:lnSpc>
                <a:spcPct val="160000"/>
              </a:lnSpc>
            </a:pPr>
            <a:r>
              <a:rPr lang="en-US" sz="2400" dirty="0"/>
              <a:t>Of the following factors, which do you feel has contributed most to your present teaching expertise? Give each a grade of 1-5</a:t>
            </a:r>
          </a:p>
          <a:p>
            <a:pPr marL="514350" indent="-514350">
              <a:lnSpc>
                <a:spcPct val="160000"/>
              </a:lnSpc>
              <a:buAutoNum type="arabicPeriod"/>
            </a:pPr>
            <a:r>
              <a:rPr lang="en-US" sz="2400" b="1" dirty="0"/>
              <a:t>Your pre-service teacher course 3</a:t>
            </a:r>
          </a:p>
          <a:p>
            <a:pPr marL="514350" indent="-514350">
              <a:lnSpc>
                <a:spcPct val="160000"/>
              </a:lnSpc>
              <a:buAutoNum type="arabicPeriod"/>
            </a:pPr>
            <a:r>
              <a:rPr lang="en-US" sz="2400" b="1" dirty="0"/>
              <a:t>Later courses / seminars / conferences 3.5</a:t>
            </a:r>
          </a:p>
          <a:p>
            <a:pPr marL="514350" indent="-514350">
              <a:lnSpc>
                <a:spcPct val="160000"/>
              </a:lnSpc>
              <a:buAutoNum type="arabicPeriod"/>
            </a:pPr>
            <a:r>
              <a:rPr lang="en-US" sz="2400" b="1" dirty="0"/>
              <a:t>Feedback from students 4</a:t>
            </a:r>
          </a:p>
          <a:p>
            <a:pPr marL="514350" indent="-514350">
              <a:lnSpc>
                <a:spcPct val="160000"/>
              </a:lnSpc>
              <a:buAutoNum type="arabicPeriod"/>
            </a:pPr>
            <a:r>
              <a:rPr lang="en-US" sz="2400" b="1" dirty="0"/>
              <a:t>Practical help or advice from colleagues4</a:t>
            </a:r>
          </a:p>
          <a:p>
            <a:pPr marL="514350" indent="-514350">
              <a:lnSpc>
                <a:spcPct val="160000"/>
              </a:lnSpc>
              <a:buAutoNum type="arabicPeriod"/>
            </a:pPr>
            <a:r>
              <a:rPr lang="en-US" sz="2400" b="1" dirty="0"/>
              <a:t>Your own classroom experience 5</a:t>
            </a:r>
          </a:p>
          <a:p>
            <a:pPr marL="514350" indent="-514350">
              <a:lnSpc>
                <a:spcPct val="160000"/>
              </a:lnSpc>
              <a:buAutoNum type="arabicPeriod"/>
            </a:pPr>
            <a:r>
              <a:rPr lang="en-US" sz="2400" b="1" dirty="0"/>
              <a:t>Reading the professional literature 3</a:t>
            </a:r>
          </a:p>
        </p:txBody>
      </p:sp>
      <p:sp>
        <p:nvSpPr>
          <p:cNvPr id="4" name="Slide Number Placeholder 3"/>
          <p:cNvSpPr>
            <a:spLocks noGrp="1"/>
          </p:cNvSpPr>
          <p:nvPr>
            <p:ph type="sldNum" sz="quarter" idx="12"/>
          </p:nvPr>
        </p:nvSpPr>
        <p:spPr/>
        <p:txBody>
          <a:bodyPr/>
          <a:lstStyle/>
          <a:p>
            <a:fld id="{2DAE65FE-B5B3-41D4-AFF9-BDDDDC3DC827}" type="slidenum">
              <a:rPr lang="en-US" smtClean="0"/>
              <a:pPr/>
              <a:t>2</a:t>
            </a:fld>
            <a:endParaRPr lang="en-US" dirty="0"/>
          </a:p>
        </p:txBody>
      </p:sp>
    </p:spTree>
    <p:extLst>
      <p:ext uri="{BB962C8B-B14F-4D97-AF65-F5344CB8AC3E}">
        <p14:creationId xmlns:p14="http://schemas.microsoft.com/office/powerpoint/2010/main" val="723202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4">
                    <a:lumMod val="75000"/>
                  </a:schemeClr>
                </a:solidFill>
                <a:effectLst>
                  <a:outerShdw blurRad="38100" dist="38100" dir="2700000" algn="tl">
                    <a:srgbClr val="000000">
                      <a:alpha val="43137"/>
                    </a:srgbClr>
                  </a:outerShdw>
                </a:effectLst>
              </a:rPr>
              <a:t>Types of Research</a:t>
            </a:r>
          </a:p>
        </p:txBody>
      </p:sp>
      <p:sp>
        <p:nvSpPr>
          <p:cNvPr id="3" name="Content Placeholder 2"/>
          <p:cNvSpPr>
            <a:spLocks noGrp="1"/>
          </p:cNvSpPr>
          <p:nvPr>
            <p:ph idx="1"/>
          </p:nvPr>
        </p:nvSpPr>
        <p:spPr>
          <a:xfrm>
            <a:off x="0" y="2293257"/>
            <a:ext cx="9143999" cy="3883706"/>
          </a:xfrm>
        </p:spPr>
        <p:txBody>
          <a:bodyPr/>
          <a:lstStyle/>
          <a:p>
            <a:pPr marL="514350" indent="-514350">
              <a:lnSpc>
                <a:spcPct val="150000"/>
              </a:lnSpc>
              <a:buFont typeface="+mj-lt"/>
              <a:buAutoNum type="arabicPeriod"/>
            </a:pPr>
            <a:r>
              <a:rPr lang="en-US" dirty="0"/>
              <a:t>Primary empirical research</a:t>
            </a:r>
            <a:r>
              <a:rPr lang="en-US" dirty="0">
                <a:solidFill>
                  <a:srgbClr val="FF0000"/>
                </a:solidFill>
                <a:sym typeface="Wingdings" panose="05000000000000000000" pitchFamily="2" charset="2"/>
              </a:rPr>
              <a:t> </a:t>
            </a:r>
            <a:endParaRPr lang="en-US" dirty="0"/>
          </a:p>
          <a:p>
            <a:pPr marL="514350" indent="-514350">
              <a:lnSpc>
                <a:spcPct val="150000"/>
              </a:lnSpc>
              <a:buFont typeface="+mj-lt"/>
              <a:buAutoNum type="arabicPeriod"/>
            </a:pPr>
            <a:r>
              <a:rPr lang="en-US" dirty="0"/>
              <a:t>Secondary research: surveys or meta-analyses</a:t>
            </a:r>
            <a:r>
              <a:rPr lang="en-US" dirty="0">
                <a:solidFill>
                  <a:srgbClr val="FF0000"/>
                </a:solidFill>
                <a:sym typeface="Wingdings" panose="05000000000000000000" pitchFamily="2" charset="2"/>
              </a:rPr>
              <a:t> </a:t>
            </a:r>
            <a:endParaRPr lang="en-US" dirty="0"/>
          </a:p>
          <a:p>
            <a:pPr marL="514350" indent="-514350">
              <a:lnSpc>
                <a:spcPct val="150000"/>
              </a:lnSpc>
              <a:buFont typeface="+mj-lt"/>
              <a:buAutoNum type="arabicPeriod"/>
            </a:pPr>
            <a:r>
              <a:rPr lang="en-US" dirty="0"/>
              <a:t>Secondary research: position papers</a:t>
            </a:r>
          </a:p>
        </p:txBody>
      </p:sp>
      <p:sp>
        <p:nvSpPr>
          <p:cNvPr id="4" name="Slide Number Placeholder 3"/>
          <p:cNvSpPr>
            <a:spLocks noGrp="1"/>
          </p:cNvSpPr>
          <p:nvPr>
            <p:ph type="sldNum" sz="quarter" idx="12"/>
          </p:nvPr>
        </p:nvSpPr>
        <p:spPr/>
        <p:txBody>
          <a:bodyPr/>
          <a:lstStyle/>
          <a:p>
            <a:fld id="{2DAE65FE-B5B3-41D4-AFF9-BDDDDC3DC827}" type="slidenum">
              <a:rPr lang="en-US" smtClean="0"/>
              <a:pPr/>
              <a:t>20</a:t>
            </a:fld>
            <a:endParaRPr lang="en-US" dirty="0"/>
          </a:p>
        </p:txBody>
      </p:sp>
    </p:spTree>
    <p:extLst>
      <p:ext uri="{BB962C8B-B14F-4D97-AF65-F5344CB8AC3E}">
        <p14:creationId xmlns:p14="http://schemas.microsoft.com/office/powerpoint/2010/main" val="3974676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solidFill>
                  <a:schemeClr val="accent4">
                    <a:lumMod val="75000"/>
                  </a:schemeClr>
                </a:solidFill>
                <a:effectLst>
                  <a:outerShdw blurRad="38100" dist="38100" dir="2700000" algn="tl">
                    <a:srgbClr val="000000">
                      <a:alpha val="43137"/>
                    </a:srgbClr>
                  </a:outerShdw>
                </a:effectLst>
              </a:rPr>
              <a:t>The research can help us</a:t>
            </a:r>
            <a:endParaRPr lang="en-US" dirty="0">
              <a:solidFill>
                <a:schemeClr val="accent4">
                  <a:lumMod val="75000"/>
                </a:schemeClr>
              </a:solidFill>
              <a:effectLst>
                <a:outerShdw blurRad="38100" dist="38100" dir="2700000" algn="tl">
                  <a:srgbClr val="000000">
                    <a:alpha val="43137"/>
                  </a:srgbClr>
                </a:outerShdw>
              </a:effectLst>
            </a:endParaRPr>
          </a:p>
        </p:txBody>
      </p:sp>
      <p:sp>
        <p:nvSpPr>
          <p:cNvPr id="6" name="Content Placeholder 5"/>
          <p:cNvSpPr>
            <a:spLocks noGrp="1"/>
          </p:cNvSpPr>
          <p:nvPr>
            <p:ph idx="1"/>
          </p:nvPr>
        </p:nvSpPr>
        <p:spPr>
          <a:xfrm>
            <a:off x="628650" y="1967345"/>
            <a:ext cx="8307532" cy="4161606"/>
          </a:xfrm>
        </p:spPr>
        <p:txBody>
          <a:bodyPr>
            <a:normAutofit fontScale="92500" lnSpcReduction="20000"/>
          </a:bodyPr>
          <a:lstStyle/>
          <a:p>
            <a:pPr marL="514350" indent="-514350">
              <a:lnSpc>
                <a:spcPct val="150000"/>
              </a:lnSpc>
              <a:buFont typeface="+mj-lt"/>
              <a:buAutoNum type="arabicPeriod"/>
            </a:pPr>
            <a:r>
              <a:rPr lang="en-US" sz="3300" dirty="0"/>
              <a:t>Confirm </a:t>
            </a:r>
            <a:r>
              <a:rPr lang="en-US" sz="3300"/>
              <a:t>previous assumptions</a:t>
            </a:r>
            <a:endParaRPr lang="en-US" sz="3300" dirty="0"/>
          </a:p>
          <a:p>
            <a:pPr marL="514350" indent="-514350">
              <a:lnSpc>
                <a:spcPct val="150000"/>
              </a:lnSpc>
              <a:buFont typeface="+mj-lt"/>
              <a:buAutoNum type="arabicPeriod"/>
            </a:pPr>
            <a:r>
              <a:rPr lang="en-US" sz="3300" dirty="0"/>
              <a:t>Add more depth and detail to previous knowledge</a:t>
            </a:r>
          </a:p>
          <a:p>
            <a:pPr marL="514350" indent="-514350">
              <a:lnSpc>
                <a:spcPct val="150000"/>
              </a:lnSpc>
              <a:buFont typeface="+mj-lt"/>
              <a:buAutoNum type="arabicPeriod"/>
            </a:pPr>
            <a:r>
              <a:rPr lang="en-US" sz="3300"/>
              <a:t>Provide new information or ideas</a:t>
            </a:r>
          </a:p>
          <a:p>
            <a:pPr marL="514350" indent="-514350">
              <a:lnSpc>
                <a:spcPct val="150000"/>
              </a:lnSpc>
              <a:buFont typeface="+mj-lt"/>
              <a:buAutoNum type="arabicPeriod"/>
            </a:pPr>
            <a:r>
              <a:rPr lang="en-US" sz="3300"/>
              <a:t>‘Destabilize’: make </a:t>
            </a:r>
            <a:r>
              <a:rPr lang="en-US" sz="3300" dirty="0"/>
              <a:t>us rethink </a:t>
            </a:r>
            <a:r>
              <a:rPr lang="en-US" sz="3300"/>
              <a:t>previous assumptions</a:t>
            </a:r>
            <a:endParaRPr lang="en-US" sz="3300" dirty="0"/>
          </a:p>
          <a:p>
            <a:pPr marL="514350" indent="-514350">
              <a:buAutoNum type="arabicPeriod"/>
            </a:pPr>
            <a:endParaRPr lang="en-US" dirty="0"/>
          </a:p>
        </p:txBody>
      </p:sp>
      <p:sp>
        <p:nvSpPr>
          <p:cNvPr id="4" name="Slide Number Placeholder 3"/>
          <p:cNvSpPr>
            <a:spLocks noGrp="1"/>
          </p:cNvSpPr>
          <p:nvPr>
            <p:ph type="sldNum" sz="quarter" idx="12"/>
          </p:nvPr>
        </p:nvSpPr>
        <p:spPr/>
        <p:txBody>
          <a:bodyPr/>
          <a:lstStyle/>
          <a:p>
            <a:fld id="{2DAE65FE-B5B3-41D4-AFF9-BDDDDC3DC827}" type="slidenum">
              <a:rPr lang="en-US" smtClean="0"/>
              <a:t>21</a:t>
            </a:fld>
            <a:endParaRPr lang="en-US"/>
          </a:p>
        </p:txBody>
      </p:sp>
    </p:spTree>
    <p:extLst>
      <p:ext uri="{BB962C8B-B14F-4D97-AF65-F5344CB8AC3E}">
        <p14:creationId xmlns:p14="http://schemas.microsoft.com/office/powerpoint/2010/main" val="24370181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Confirm previous assumptions</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22</a:t>
            </a:fld>
            <a:endParaRPr lang="en-US" dirty="0"/>
          </a:p>
        </p:txBody>
      </p:sp>
    </p:spTree>
    <p:extLst>
      <p:ext uri="{BB962C8B-B14F-4D97-AF65-F5344CB8AC3E}">
        <p14:creationId xmlns:p14="http://schemas.microsoft.com/office/powerpoint/2010/main" val="800044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477529"/>
          </a:xfrm>
        </p:spPr>
        <p:txBody>
          <a:bodyPr>
            <a:normAutofit/>
          </a:bodyPr>
          <a:lstStyle/>
          <a:p>
            <a:pPr marL="514350" indent="-514350"/>
            <a:r>
              <a:rPr lang="en-US">
                <a:solidFill>
                  <a:schemeClr val="accent4">
                    <a:lumMod val="75000"/>
                  </a:schemeClr>
                </a:solidFill>
                <a:effectLst>
                  <a:outerShdw blurRad="38100" dist="38100" dir="2700000" algn="tl">
                    <a:srgbClr val="000000">
                      <a:alpha val="43137"/>
                    </a:srgbClr>
                  </a:outerShdw>
                </a:effectLst>
              </a:rPr>
              <a:t>Example 1</a:t>
            </a:r>
            <a:endParaRPr lang="en-US" dirty="0"/>
          </a:p>
        </p:txBody>
      </p:sp>
      <p:sp>
        <p:nvSpPr>
          <p:cNvPr id="3" name="Content Placeholder 2"/>
          <p:cNvSpPr>
            <a:spLocks noGrp="1"/>
          </p:cNvSpPr>
          <p:nvPr>
            <p:ph idx="1"/>
          </p:nvPr>
        </p:nvSpPr>
        <p:spPr>
          <a:xfrm>
            <a:off x="468012" y="1965380"/>
            <a:ext cx="7886700" cy="4389727"/>
          </a:xfrm>
        </p:spPr>
        <p:txBody>
          <a:bodyPr>
            <a:normAutofit lnSpcReduction="10000"/>
          </a:bodyPr>
          <a:lstStyle/>
          <a:p>
            <a:pPr>
              <a:lnSpc>
                <a:spcPct val="120000"/>
              </a:lnSpc>
            </a:pPr>
            <a:r>
              <a:rPr lang="en-US"/>
              <a:t>The </a:t>
            </a:r>
            <a:r>
              <a:rPr lang="en-US" dirty="0"/>
              <a:t>importance of explicit </a:t>
            </a:r>
            <a:r>
              <a:rPr lang="en-US"/>
              <a:t>grammar teaching</a:t>
            </a:r>
          </a:p>
          <a:p>
            <a:pPr algn="r">
              <a:lnSpc>
                <a:spcPct val="120000"/>
              </a:lnSpc>
            </a:pPr>
            <a:r>
              <a:rPr lang="en-US"/>
              <a:t>(Norris </a:t>
            </a:r>
            <a:r>
              <a:rPr lang="en-US" dirty="0"/>
              <a:t>&amp; Ortega, </a:t>
            </a:r>
            <a:r>
              <a:rPr lang="en-US"/>
              <a:t>2001)</a:t>
            </a:r>
          </a:p>
          <a:p>
            <a:pPr>
              <a:lnSpc>
                <a:spcPct val="120000"/>
              </a:lnSpc>
            </a:pPr>
            <a:r>
              <a:rPr lang="en-US"/>
              <a:t>A meta-analysis.</a:t>
            </a:r>
          </a:p>
          <a:p>
            <a:pPr>
              <a:lnSpc>
                <a:spcPct val="120000"/>
              </a:lnSpc>
            </a:pPr>
            <a:r>
              <a:rPr lang="en-US"/>
              <a:t>Found no significant advantage for ‘form-focus’ over ‘formS-focus’</a:t>
            </a:r>
          </a:p>
          <a:p>
            <a:pPr>
              <a:lnSpc>
                <a:spcPct val="120000"/>
              </a:lnSpc>
            </a:pPr>
            <a:r>
              <a:rPr lang="en-US"/>
              <a:t>But a clear conclusion with regard to explicit grammar teaching.</a:t>
            </a:r>
            <a:endParaRPr lang="en-US" dirty="0"/>
          </a:p>
          <a:p>
            <a:pPr>
              <a:lnSpc>
                <a:spcPct val="120000"/>
              </a:lnSpc>
            </a:pPr>
            <a:endParaRPr lang="en-US" sz="11200"/>
          </a:p>
          <a:p>
            <a:pPr>
              <a:lnSpc>
                <a:spcPct val="120000"/>
              </a:lnSpc>
            </a:pPr>
            <a:endParaRPr lang="en-US" sz="11200"/>
          </a:p>
          <a:p>
            <a:pPr algn="r" rtl="1">
              <a:lnSpc>
                <a:spcPct val="120000"/>
              </a:lnSpc>
            </a:pPr>
            <a:endParaRPr lang="en-US" sz="11200" dirty="0"/>
          </a:p>
          <a:p>
            <a:endParaRPr lang="en-US" dirty="0"/>
          </a:p>
          <a:p>
            <a:endParaRPr lang="en-US" dirty="0"/>
          </a:p>
        </p:txBody>
      </p:sp>
      <p:sp>
        <p:nvSpPr>
          <p:cNvPr id="4" name="Slide Number Placeholder 3"/>
          <p:cNvSpPr>
            <a:spLocks noGrp="1"/>
          </p:cNvSpPr>
          <p:nvPr>
            <p:ph type="sldNum" sz="quarter" idx="12"/>
          </p:nvPr>
        </p:nvSpPr>
        <p:spPr/>
        <p:txBody>
          <a:bodyPr/>
          <a:lstStyle/>
          <a:p>
            <a:fld id="{2DAE65FE-B5B3-41D4-AFF9-BDDDDC3DC827}" type="slidenum">
              <a:rPr lang="en-US" smtClean="0"/>
              <a:pPr/>
              <a:t>23</a:t>
            </a:fld>
            <a:endParaRPr lang="en-US" dirty="0"/>
          </a:p>
        </p:txBody>
      </p:sp>
    </p:spTree>
    <p:extLst>
      <p:ext uri="{BB962C8B-B14F-4D97-AF65-F5344CB8AC3E}">
        <p14:creationId xmlns:p14="http://schemas.microsoft.com/office/powerpoint/2010/main" val="13749931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477529"/>
          </a:xfrm>
        </p:spPr>
        <p:txBody>
          <a:bodyPr>
            <a:normAutofit/>
          </a:bodyPr>
          <a:lstStyle/>
          <a:p>
            <a:pPr marL="514350" indent="-514350"/>
            <a:r>
              <a:rPr lang="en-US">
                <a:solidFill>
                  <a:schemeClr val="accent4">
                    <a:lumMod val="75000"/>
                  </a:schemeClr>
                </a:solidFill>
                <a:effectLst>
                  <a:outerShdw blurRad="38100" dist="38100" dir="2700000" algn="tl">
                    <a:srgbClr val="000000">
                      <a:alpha val="43137"/>
                    </a:srgbClr>
                  </a:outerShdw>
                </a:effectLst>
              </a:rPr>
              <a:t>Example 2</a:t>
            </a:r>
            <a:endParaRPr lang="en-US" dirty="0"/>
          </a:p>
        </p:txBody>
      </p:sp>
      <p:sp>
        <p:nvSpPr>
          <p:cNvPr id="3" name="Content Placeholder 2"/>
          <p:cNvSpPr>
            <a:spLocks noGrp="1"/>
          </p:cNvSpPr>
          <p:nvPr>
            <p:ph idx="1"/>
          </p:nvPr>
        </p:nvSpPr>
        <p:spPr>
          <a:xfrm>
            <a:off x="628650" y="1787235"/>
            <a:ext cx="7886700" cy="4389727"/>
          </a:xfrm>
        </p:spPr>
        <p:txBody>
          <a:bodyPr>
            <a:normAutofit lnSpcReduction="10000"/>
          </a:bodyPr>
          <a:lstStyle/>
          <a:p>
            <a:pPr>
              <a:lnSpc>
                <a:spcPct val="120000"/>
              </a:lnSpc>
            </a:pPr>
            <a:r>
              <a:rPr lang="en-US"/>
              <a:t>The importance for mastery of repeated exposure to new vocabulary</a:t>
            </a:r>
          </a:p>
          <a:p>
            <a:pPr algn="r">
              <a:lnSpc>
                <a:spcPct val="120000"/>
              </a:lnSpc>
            </a:pPr>
            <a:r>
              <a:rPr lang="en-US"/>
              <a:t>(Webb 2007)</a:t>
            </a:r>
          </a:p>
          <a:p>
            <a:pPr>
              <a:lnSpc>
                <a:spcPct val="120000"/>
              </a:lnSpc>
            </a:pPr>
            <a:r>
              <a:rPr lang="en-US"/>
              <a:t>You need to encounter a new item several times in order to remember it.</a:t>
            </a:r>
          </a:p>
          <a:p>
            <a:pPr>
              <a:lnSpc>
                <a:spcPct val="120000"/>
              </a:lnSpc>
            </a:pPr>
            <a:r>
              <a:rPr lang="en-US"/>
              <a:t>How many? </a:t>
            </a:r>
          </a:p>
          <a:p>
            <a:pPr>
              <a:lnSpc>
                <a:spcPct val="120000"/>
              </a:lnSpc>
            </a:pPr>
            <a:r>
              <a:rPr lang="en-US"/>
              <a:t>6-16?</a:t>
            </a:r>
          </a:p>
          <a:p>
            <a:pPr>
              <a:lnSpc>
                <a:spcPct val="120000"/>
              </a:lnSpc>
            </a:pPr>
            <a:endParaRPr lang="en-US"/>
          </a:p>
          <a:p>
            <a:pPr algn="r" rtl="1">
              <a:lnSpc>
                <a:spcPct val="120000"/>
              </a:lnSpc>
            </a:pP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2DAE65FE-B5B3-41D4-AFF9-BDDDDC3DC827}" type="slidenum">
              <a:rPr lang="en-US" smtClean="0"/>
              <a:pPr/>
              <a:t>24</a:t>
            </a:fld>
            <a:endParaRPr lang="en-US" dirty="0"/>
          </a:p>
        </p:txBody>
      </p:sp>
    </p:spTree>
    <p:extLst>
      <p:ext uri="{BB962C8B-B14F-4D97-AF65-F5344CB8AC3E}">
        <p14:creationId xmlns:p14="http://schemas.microsoft.com/office/powerpoint/2010/main" val="14391171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effectLst>
                  <a:outerShdw blurRad="38100" dist="38100" dir="2700000" algn="tl">
                    <a:srgbClr val="000000">
                      <a:alpha val="43137"/>
                    </a:srgbClr>
                  </a:outerShdw>
                </a:effectLst>
              </a:rPr>
              <a:t>Add more depth and detail </a:t>
            </a:r>
            <a:br>
              <a:rPr lang="en-US">
                <a:effectLst>
                  <a:outerShdw blurRad="38100" dist="38100" dir="2700000" algn="tl">
                    <a:srgbClr val="000000">
                      <a:alpha val="43137"/>
                    </a:srgbClr>
                  </a:outerShdw>
                </a:effectLst>
              </a:rPr>
            </a:br>
            <a:r>
              <a:rPr lang="en-US">
                <a:effectLst>
                  <a:outerShdw blurRad="38100" dist="38100" dir="2700000" algn="tl">
                    <a:srgbClr val="000000">
                      <a:alpha val="43137"/>
                    </a:srgbClr>
                  </a:outerShdw>
                </a:effectLst>
              </a:rPr>
              <a:t>to previous knowledge</a:t>
            </a:r>
            <a:endParaRPr lang="en-US"/>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25</a:t>
            </a:fld>
            <a:endParaRPr lang="en-US" dirty="0"/>
          </a:p>
        </p:txBody>
      </p:sp>
    </p:spTree>
    <p:extLst>
      <p:ext uri="{BB962C8B-B14F-4D97-AF65-F5344CB8AC3E}">
        <p14:creationId xmlns:p14="http://schemas.microsoft.com/office/powerpoint/2010/main" val="545002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80109"/>
            <a:ext cx="7886700" cy="2216727"/>
          </a:xfrm>
        </p:spPr>
        <p:txBody>
          <a:bodyPr>
            <a:normAutofit/>
          </a:bodyPr>
          <a:lstStyle/>
          <a:p>
            <a:pPr>
              <a:lnSpc>
                <a:spcPct val="100000"/>
              </a:lnSpc>
            </a:pPr>
            <a:r>
              <a:rPr lang="en-US">
                <a:solidFill>
                  <a:schemeClr val="accent4">
                    <a:lumMod val="75000"/>
                  </a:schemeClr>
                </a:solidFill>
                <a:effectLst>
                  <a:outerShdw blurRad="38100" dist="38100" dir="2700000" algn="tl">
                    <a:srgbClr val="000000">
                      <a:alpha val="43137"/>
                    </a:srgbClr>
                  </a:outerShdw>
                </a:effectLst>
              </a:rPr>
              <a:t>Example</a:t>
            </a:r>
            <a:endParaRPr lang="en-US"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28650" y="2687782"/>
            <a:ext cx="7886700" cy="3489180"/>
          </a:xfrm>
        </p:spPr>
        <p:txBody>
          <a:bodyPr/>
          <a:lstStyle/>
          <a:p>
            <a:pPr>
              <a:lnSpc>
                <a:spcPct val="150000"/>
              </a:lnSpc>
            </a:pPr>
            <a:r>
              <a:rPr lang="en-US"/>
              <a:t>The </a:t>
            </a:r>
            <a:r>
              <a:rPr lang="en-US" dirty="0"/>
              <a:t>importance of ‘retrieval-based’ </a:t>
            </a:r>
            <a:r>
              <a:rPr lang="en-US"/>
              <a:t>review of vocabulary (Karpicke </a:t>
            </a:r>
            <a:r>
              <a:rPr lang="en-US" dirty="0"/>
              <a:t>&amp; Roeder, 2008; Kang et al., 2013; </a:t>
            </a:r>
            <a:r>
              <a:rPr lang="en-US" dirty="0" err="1"/>
              <a:t>Laufer</a:t>
            </a:r>
            <a:r>
              <a:rPr lang="en-US" dirty="0"/>
              <a:t> &amp; </a:t>
            </a:r>
            <a:r>
              <a:rPr lang="en-US" dirty="0" err="1"/>
              <a:t>Rozovski-Roitblat</a:t>
            </a:r>
            <a:r>
              <a:rPr lang="en-US" dirty="0"/>
              <a:t>, 2015)</a:t>
            </a:r>
          </a:p>
          <a:p>
            <a:endParaRPr lang="en-US" dirty="0"/>
          </a:p>
        </p:txBody>
      </p:sp>
      <p:sp>
        <p:nvSpPr>
          <p:cNvPr id="4" name="Slide Number Placeholder 3"/>
          <p:cNvSpPr>
            <a:spLocks noGrp="1"/>
          </p:cNvSpPr>
          <p:nvPr>
            <p:ph type="sldNum" sz="quarter" idx="12"/>
          </p:nvPr>
        </p:nvSpPr>
        <p:spPr/>
        <p:txBody>
          <a:bodyPr/>
          <a:lstStyle/>
          <a:p>
            <a:fld id="{2DAE65FE-B5B3-41D4-AFF9-BDDDDC3DC827}" type="slidenum">
              <a:rPr lang="en-US" smtClean="0"/>
              <a:pPr/>
              <a:t>26</a:t>
            </a:fld>
            <a:endParaRPr lang="en-US" dirty="0"/>
          </a:p>
        </p:txBody>
      </p:sp>
    </p:spTree>
    <p:extLst>
      <p:ext uri="{BB962C8B-B14F-4D97-AF65-F5344CB8AC3E}">
        <p14:creationId xmlns:p14="http://schemas.microsoft.com/office/powerpoint/2010/main" val="589657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4">
                    <a:lumMod val="75000"/>
                  </a:schemeClr>
                </a:solidFill>
                <a:effectLst>
                  <a:outerShdw blurRad="38100" dist="38100" dir="2700000" algn="tl">
                    <a:srgbClr val="000000">
                      <a:alpha val="43137"/>
                    </a:srgbClr>
                  </a:outerShdw>
                </a:effectLst>
              </a:rPr>
              <a:t>Retrieval</a:t>
            </a:r>
          </a:p>
        </p:txBody>
      </p:sp>
      <p:sp>
        <p:nvSpPr>
          <p:cNvPr id="3" name="Content Placeholder 2"/>
          <p:cNvSpPr>
            <a:spLocks noGrp="1"/>
          </p:cNvSpPr>
          <p:nvPr>
            <p:ph idx="1"/>
          </p:nvPr>
        </p:nvSpPr>
        <p:spPr>
          <a:xfrm>
            <a:off x="249382" y="1825625"/>
            <a:ext cx="8700654" cy="4351338"/>
          </a:xfrm>
        </p:spPr>
        <p:txBody>
          <a:bodyPr>
            <a:normAutofit/>
          </a:bodyPr>
          <a:lstStyle/>
          <a:p>
            <a:pPr>
              <a:lnSpc>
                <a:spcPct val="150000"/>
              </a:lnSpc>
            </a:pPr>
            <a:r>
              <a:rPr lang="en-US" sz="2600" dirty="0"/>
              <a:t>Learners need multiple encounters with a new </a:t>
            </a:r>
            <a:r>
              <a:rPr lang="en-US" sz="2600"/>
              <a:t>item in </a:t>
            </a:r>
            <a:r>
              <a:rPr lang="en-US" sz="2600" dirty="0"/>
              <a:t>order to </a:t>
            </a:r>
            <a:r>
              <a:rPr lang="en-US" sz="2600"/>
              <a:t>master it; but the </a:t>
            </a:r>
            <a:r>
              <a:rPr lang="en-US" sz="2600" b="1"/>
              <a:t>quality</a:t>
            </a:r>
            <a:r>
              <a:rPr lang="en-US" sz="2600"/>
              <a:t> of these encounters is significant.</a:t>
            </a:r>
            <a:endParaRPr lang="en-US" sz="2600" dirty="0"/>
          </a:p>
          <a:p>
            <a:pPr>
              <a:lnSpc>
                <a:spcPct val="150000"/>
              </a:lnSpc>
            </a:pPr>
            <a:r>
              <a:rPr lang="en-US" sz="2600"/>
              <a:t>Passive exposure, or repetition, doesn’t </a:t>
            </a:r>
            <a:r>
              <a:rPr lang="en-US" sz="2600" dirty="0"/>
              <a:t>help much</a:t>
            </a:r>
            <a:r>
              <a:rPr lang="en-US" sz="2600"/>
              <a:t>.  </a:t>
            </a:r>
          </a:p>
          <a:p>
            <a:pPr>
              <a:lnSpc>
                <a:spcPct val="150000"/>
              </a:lnSpc>
            </a:pPr>
            <a:r>
              <a:rPr lang="en-US" sz="2600"/>
              <a:t>Learners need </a:t>
            </a:r>
            <a:r>
              <a:rPr lang="en-US" sz="2600" dirty="0"/>
              <a:t>to be </a:t>
            </a:r>
            <a:r>
              <a:rPr lang="en-US" sz="2600" b="1" dirty="0"/>
              <a:t>actively retrieving </a:t>
            </a:r>
            <a:r>
              <a:rPr lang="en-US" sz="2600" dirty="0"/>
              <a:t>either form or meaning of the item in order to benefit. </a:t>
            </a:r>
          </a:p>
          <a:p>
            <a:endParaRPr lang="en-US" dirty="0"/>
          </a:p>
          <a:p>
            <a:endParaRPr lang="en-US" dirty="0"/>
          </a:p>
        </p:txBody>
      </p:sp>
      <p:sp>
        <p:nvSpPr>
          <p:cNvPr id="4" name="Slide Number Placeholder 3"/>
          <p:cNvSpPr>
            <a:spLocks noGrp="1"/>
          </p:cNvSpPr>
          <p:nvPr>
            <p:ph type="sldNum" sz="quarter" idx="12"/>
          </p:nvPr>
        </p:nvSpPr>
        <p:spPr/>
        <p:txBody>
          <a:bodyPr/>
          <a:lstStyle/>
          <a:p>
            <a:fld id="{2DAE65FE-B5B3-41D4-AFF9-BDDDDC3DC827}" type="slidenum">
              <a:rPr lang="en-US" smtClean="0"/>
              <a:pPr/>
              <a:t>27</a:t>
            </a:fld>
            <a:endParaRPr lang="en-US" dirty="0"/>
          </a:p>
        </p:txBody>
      </p:sp>
    </p:spTree>
    <p:extLst>
      <p:ext uri="{BB962C8B-B14F-4D97-AF65-F5344CB8AC3E}">
        <p14:creationId xmlns:p14="http://schemas.microsoft.com/office/powerpoint/2010/main" val="22109516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Karpicke &amp; Roeder, 2008</a:t>
            </a:r>
          </a:p>
        </p:txBody>
      </p:sp>
      <p:sp>
        <p:nvSpPr>
          <p:cNvPr id="3" name="Content Placeholder 2"/>
          <p:cNvSpPr>
            <a:spLocks noGrp="1"/>
          </p:cNvSpPr>
          <p:nvPr>
            <p:ph idx="1"/>
          </p:nvPr>
        </p:nvSpPr>
        <p:spPr>
          <a:xfrm>
            <a:off x="628650" y="1825624"/>
            <a:ext cx="7886700" cy="4667249"/>
          </a:xfrm>
        </p:spPr>
        <p:txBody>
          <a:bodyPr>
            <a:normAutofit lnSpcReduction="10000"/>
          </a:bodyPr>
          <a:lstStyle/>
          <a:p>
            <a:r>
              <a:rPr lang="en-US"/>
              <a:t>Groups of students given 40 words to learn in Swahili.</a:t>
            </a:r>
          </a:p>
          <a:p>
            <a:r>
              <a:rPr lang="en-US"/>
              <a:t>Subsequent learning through sessions based on </a:t>
            </a:r>
          </a:p>
          <a:p>
            <a:r>
              <a:rPr lang="en-US"/>
              <a:t>either</a:t>
            </a:r>
          </a:p>
          <a:p>
            <a:r>
              <a:rPr lang="en-US"/>
              <a:t>     study (repeated exposure)</a:t>
            </a:r>
          </a:p>
          <a:p>
            <a:r>
              <a:rPr lang="en-US"/>
              <a:t>or </a:t>
            </a:r>
          </a:p>
          <a:p>
            <a:r>
              <a:rPr lang="en-US"/>
              <a:t>     test (eliciting translations)</a:t>
            </a:r>
          </a:p>
          <a:p>
            <a:r>
              <a:rPr lang="en-US"/>
              <a:t>Students in the ‘test’ condition learned better. </a:t>
            </a:r>
          </a:p>
          <a:p>
            <a:endParaRPr lang="en-US"/>
          </a:p>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28</a:t>
            </a:fld>
            <a:endParaRPr lang="en-US" dirty="0"/>
          </a:p>
        </p:txBody>
      </p:sp>
    </p:spTree>
    <p:extLst>
      <p:ext uri="{BB962C8B-B14F-4D97-AF65-F5344CB8AC3E}">
        <p14:creationId xmlns:p14="http://schemas.microsoft.com/office/powerpoint/2010/main" val="41804880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Kang et al., 2013</a:t>
            </a:r>
          </a:p>
        </p:txBody>
      </p:sp>
      <p:sp>
        <p:nvSpPr>
          <p:cNvPr id="3" name="Content Placeholder 2"/>
          <p:cNvSpPr>
            <a:spLocks noGrp="1"/>
          </p:cNvSpPr>
          <p:nvPr>
            <p:ph idx="1"/>
          </p:nvPr>
        </p:nvSpPr>
        <p:spPr/>
        <p:txBody>
          <a:bodyPr>
            <a:normAutofit lnSpcReduction="10000"/>
          </a:bodyPr>
          <a:lstStyle/>
          <a:p>
            <a:r>
              <a:rPr lang="en-US"/>
              <a:t>Students learned Hebrew words by seeing a picture and simultaneously hearing the word.</a:t>
            </a:r>
          </a:p>
          <a:p>
            <a:r>
              <a:rPr lang="en-US"/>
              <a:t>Group 1: Reviewed by repeating the same process.</a:t>
            </a:r>
          </a:p>
          <a:p>
            <a:r>
              <a:rPr lang="en-US"/>
              <a:t>Group 2: Reviewed by a similar procedure, similar, but a three-second gap before they heard the word, during which they tried to recall and say it. </a:t>
            </a:r>
          </a:p>
          <a:p>
            <a:r>
              <a:rPr lang="en-US"/>
              <a:t>Group 2 learned better. </a:t>
            </a:r>
          </a:p>
        </p:txBody>
      </p:sp>
      <p:sp>
        <p:nvSpPr>
          <p:cNvPr id="4" name="Slide Number Placeholder 3"/>
          <p:cNvSpPr>
            <a:spLocks noGrp="1"/>
          </p:cNvSpPr>
          <p:nvPr>
            <p:ph type="sldNum" sz="quarter" idx="12"/>
          </p:nvPr>
        </p:nvSpPr>
        <p:spPr/>
        <p:txBody>
          <a:bodyPr/>
          <a:lstStyle/>
          <a:p>
            <a:fld id="{2DAE65FE-B5B3-41D4-AFF9-BDDDDC3DC827}" type="slidenum">
              <a:rPr lang="en-US" smtClean="0"/>
              <a:pPr/>
              <a:t>29</a:t>
            </a:fld>
            <a:endParaRPr lang="en-US" dirty="0"/>
          </a:p>
        </p:txBody>
      </p:sp>
    </p:spTree>
    <p:extLst>
      <p:ext uri="{BB962C8B-B14F-4D97-AF65-F5344CB8AC3E}">
        <p14:creationId xmlns:p14="http://schemas.microsoft.com/office/powerpoint/2010/main" val="968213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18655"/>
            <a:ext cx="7886700" cy="1274617"/>
          </a:xfrm>
        </p:spPr>
        <p:txBody>
          <a:bodyPr>
            <a:normAutofit/>
          </a:bodyPr>
          <a:lstStyle/>
          <a:p>
            <a:r>
              <a:rPr lang="en-US" dirty="0">
                <a:solidFill>
                  <a:schemeClr val="accent4">
                    <a:lumMod val="75000"/>
                  </a:schemeClr>
                </a:solidFill>
                <a:effectLst>
                  <a:outerShdw blurRad="38100" dist="38100" dir="2700000" algn="tl">
                    <a:srgbClr val="000000">
                      <a:alpha val="43137"/>
                    </a:srgbClr>
                  </a:outerShdw>
                </a:effectLst>
              </a:rPr>
              <a:t>Conclusion?</a:t>
            </a:r>
          </a:p>
        </p:txBody>
      </p:sp>
      <p:sp>
        <p:nvSpPr>
          <p:cNvPr id="4" name="Slide Number Placeholder 3"/>
          <p:cNvSpPr>
            <a:spLocks noGrp="1"/>
          </p:cNvSpPr>
          <p:nvPr>
            <p:ph type="sldNum" sz="quarter" idx="12"/>
          </p:nvPr>
        </p:nvSpPr>
        <p:spPr/>
        <p:txBody>
          <a:bodyPr/>
          <a:lstStyle/>
          <a:p>
            <a:fld id="{2DAE65FE-B5B3-41D4-AFF9-BDDDDC3DC827}" type="slidenum">
              <a:rPr lang="en-US" smtClean="0"/>
              <a:pPr/>
              <a:t>3</a:t>
            </a:fld>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40626861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Laufer &amp; Rozovski-Roitblat, 2015</a:t>
            </a:r>
          </a:p>
        </p:txBody>
      </p:sp>
      <p:sp>
        <p:nvSpPr>
          <p:cNvPr id="3" name="Content Placeholder 2"/>
          <p:cNvSpPr>
            <a:spLocks noGrp="1"/>
          </p:cNvSpPr>
          <p:nvPr>
            <p:ph idx="1"/>
          </p:nvPr>
        </p:nvSpPr>
        <p:spPr/>
        <p:txBody>
          <a:bodyPr/>
          <a:lstStyle/>
          <a:p>
            <a:r>
              <a:rPr lang="en-US"/>
              <a:t>Students learned words through encounter with them in a text (+ looking up).</a:t>
            </a:r>
          </a:p>
          <a:p>
            <a:r>
              <a:rPr lang="en-US"/>
              <a:t>Group 1: Re-encounter through further reading of the words in context.</a:t>
            </a:r>
          </a:p>
          <a:p>
            <a:r>
              <a:rPr lang="en-US"/>
              <a:t>Group 2: Re-encounter through focused exercises (recall / recognition).</a:t>
            </a:r>
          </a:p>
          <a:p>
            <a:r>
              <a:rPr lang="en-US"/>
              <a:t>Group 2 learned better. </a:t>
            </a:r>
          </a:p>
        </p:txBody>
      </p:sp>
      <p:sp>
        <p:nvSpPr>
          <p:cNvPr id="4" name="Slide Number Placeholder 3"/>
          <p:cNvSpPr>
            <a:spLocks noGrp="1"/>
          </p:cNvSpPr>
          <p:nvPr>
            <p:ph type="sldNum" sz="quarter" idx="12"/>
          </p:nvPr>
        </p:nvSpPr>
        <p:spPr/>
        <p:txBody>
          <a:bodyPr/>
          <a:lstStyle/>
          <a:p>
            <a:fld id="{2DAE65FE-B5B3-41D4-AFF9-BDDDDC3DC827}" type="slidenum">
              <a:rPr lang="en-US" smtClean="0"/>
              <a:pPr/>
              <a:t>30</a:t>
            </a:fld>
            <a:endParaRPr lang="en-US" dirty="0"/>
          </a:p>
        </p:txBody>
      </p:sp>
    </p:spTree>
    <p:extLst>
      <p:ext uri="{BB962C8B-B14F-4D97-AF65-F5344CB8AC3E}">
        <p14:creationId xmlns:p14="http://schemas.microsoft.com/office/powerpoint/2010/main" val="40394050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Provide new information</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31</a:t>
            </a:fld>
            <a:endParaRPr lang="en-US" dirty="0"/>
          </a:p>
        </p:txBody>
      </p:sp>
    </p:spTree>
    <p:extLst>
      <p:ext uri="{BB962C8B-B14F-4D97-AF65-F5344CB8AC3E}">
        <p14:creationId xmlns:p14="http://schemas.microsoft.com/office/powerpoint/2010/main" val="18493613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ffectLst>
                  <a:outerShdw blurRad="38100" dist="38100" dir="2700000" algn="tl">
                    <a:srgbClr val="000000">
                      <a:alpha val="43137"/>
                    </a:srgbClr>
                  </a:outerShdw>
                </a:effectLst>
              </a:rPr>
              <a:t>Example</a:t>
            </a:r>
            <a:endParaRPr lang="en-US"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2423" y="1825625"/>
            <a:ext cx="8769570" cy="4351338"/>
          </a:xfrm>
        </p:spPr>
        <p:txBody>
          <a:bodyPr>
            <a:normAutofit fontScale="92500" lnSpcReduction="20000"/>
          </a:bodyPr>
          <a:lstStyle/>
          <a:p>
            <a:pPr algn="ctr">
              <a:lnSpc>
                <a:spcPct val="110000"/>
              </a:lnSpc>
            </a:pPr>
            <a:r>
              <a:rPr lang="en-US"/>
              <a:t>Corpus-based frequency lists</a:t>
            </a:r>
          </a:p>
          <a:p>
            <a:pPr>
              <a:lnSpc>
                <a:spcPct val="110000"/>
              </a:lnSpc>
            </a:pPr>
            <a:r>
              <a:rPr lang="en-US"/>
              <a:t>Words: </a:t>
            </a:r>
            <a:r>
              <a:rPr lang="en-US">
                <a:hlinkClick r:id="rId3"/>
              </a:rPr>
              <a:t>https://www.wordandphrase.info/frequencyList.asp</a:t>
            </a:r>
            <a:endParaRPr lang="en-US"/>
          </a:p>
          <a:p>
            <a:pPr>
              <a:lnSpc>
                <a:spcPct val="110000"/>
              </a:lnSpc>
            </a:pPr>
            <a:r>
              <a:rPr lang="en-US"/>
              <a:t>Chunks: (multi-word units):</a:t>
            </a:r>
          </a:p>
          <a:p>
            <a:pPr>
              <a:lnSpc>
                <a:spcPct val="110000"/>
              </a:lnSpc>
            </a:pPr>
            <a:r>
              <a:rPr lang="en-US"/>
              <a:t>(</a:t>
            </a:r>
            <a:r>
              <a:rPr lang="en-US" dirty="0"/>
              <a:t>Martinez &amp; Schmitt, 2012; Liu</a:t>
            </a:r>
            <a:r>
              <a:rPr lang="en-US"/>
              <a:t>, 2003, 2012)</a:t>
            </a:r>
          </a:p>
          <a:p>
            <a:pPr>
              <a:lnSpc>
                <a:spcPct val="110000"/>
              </a:lnSpc>
            </a:pPr>
            <a:r>
              <a:rPr lang="en-US"/>
              <a:t>Both words and chunks: </a:t>
            </a:r>
          </a:p>
          <a:p>
            <a:pPr>
              <a:lnSpc>
                <a:spcPct val="110000"/>
              </a:lnSpc>
            </a:pPr>
            <a:r>
              <a:rPr lang="en-US"/>
              <a:t>English vocabulary profile (according to CEFR levels) </a:t>
            </a:r>
          </a:p>
          <a:p>
            <a:pPr>
              <a:lnSpc>
                <a:spcPct val="110000"/>
              </a:lnSpc>
            </a:pPr>
            <a:r>
              <a:rPr lang="en-US">
                <a:hlinkClick r:id="rId4"/>
              </a:rPr>
              <a:t>http://vocabulary.englishprofile.org/staticfiles/about.html</a:t>
            </a:r>
            <a:endParaRPr lang="en-US"/>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2DAE65FE-B5B3-41D4-AFF9-BDDDDC3DC827}" type="slidenum">
              <a:rPr lang="en-US" smtClean="0"/>
              <a:pPr/>
              <a:t>32</a:t>
            </a:fld>
            <a:endParaRPr lang="en-US" dirty="0"/>
          </a:p>
        </p:txBody>
      </p:sp>
    </p:spTree>
    <p:extLst>
      <p:ext uri="{BB962C8B-B14F-4D97-AF65-F5344CB8AC3E}">
        <p14:creationId xmlns:p14="http://schemas.microsoft.com/office/powerpoint/2010/main" val="39675073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Uses</a:t>
            </a:r>
          </a:p>
        </p:txBody>
      </p:sp>
      <p:sp>
        <p:nvSpPr>
          <p:cNvPr id="3" name="Content Placeholder 2"/>
          <p:cNvSpPr>
            <a:spLocks noGrp="1"/>
          </p:cNvSpPr>
          <p:nvPr>
            <p:ph idx="1"/>
          </p:nvPr>
        </p:nvSpPr>
        <p:spPr/>
        <p:txBody>
          <a:bodyPr>
            <a:normAutofit lnSpcReduction="10000"/>
          </a:bodyPr>
          <a:lstStyle/>
          <a:p>
            <a:r>
              <a:rPr lang="en-US"/>
              <a:t>For materials writers and teachers: selection of vocabulary </a:t>
            </a:r>
          </a:p>
          <a:p>
            <a:r>
              <a:rPr lang="en-US"/>
              <a:t>Particularly useful: vocabulary profiling tools</a:t>
            </a:r>
          </a:p>
          <a:p>
            <a:r>
              <a:rPr lang="en-US">
                <a:hlinkClick r:id="rId2"/>
              </a:rPr>
              <a:t>http://englishprofile.org/wordlists/text-inspector</a:t>
            </a:r>
            <a:endParaRPr lang="en-US"/>
          </a:p>
          <a:p>
            <a:r>
              <a:rPr lang="en-US">
                <a:hlinkClick r:id="rId3"/>
              </a:rPr>
              <a:t>https://www.wordandphrase.info/analyzeText.asp</a:t>
            </a:r>
            <a:endParaRPr lang="en-US"/>
          </a:p>
          <a:p>
            <a:r>
              <a:rPr lang="en-US">
                <a:hlinkClick r:id="rId4"/>
              </a:rPr>
              <a:t>https://www.lextutor.ca/vp/eng/</a:t>
            </a:r>
            <a:endParaRPr lang="en-US"/>
          </a:p>
          <a:p>
            <a:endParaRPr lang="en-US"/>
          </a:p>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33</a:t>
            </a:fld>
            <a:endParaRPr lang="en-US" dirty="0"/>
          </a:p>
        </p:txBody>
      </p:sp>
    </p:spTree>
    <p:extLst>
      <p:ext uri="{BB962C8B-B14F-4D97-AF65-F5344CB8AC3E}">
        <p14:creationId xmlns:p14="http://schemas.microsoft.com/office/powerpoint/2010/main" val="32143816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34</a:t>
            </a:fld>
            <a:endParaRPr lang="en-US" dirty="0"/>
          </a:p>
        </p:txBody>
      </p:sp>
      <p:pic>
        <p:nvPicPr>
          <p:cNvPr id="5" name="Content Placeholder 4"/>
          <p:cNvPicPr>
            <a:picLocks noGrp="1"/>
          </p:cNvPicPr>
          <p:nvPr>
            <p:ph idx="1"/>
          </p:nvPr>
        </p:nvPicPr>
        <p:blipFill rotWithShape="1">
          <a:blip r:embed="rId2"/>
          <a:srcRect l="32052" t="9574" r="14999" b="4103"/>
          <a:stretch/>
        </p:blipFill>
        <p:spPr bwMode="auto">
          <a:xfrm>
            <a:off x="1334530" y="172994"/>
            <a:ext cx="6203092" cy="652436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8867109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Destabilize, or make us rethink previous assumptions</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35</a:t>
            </a:fld>
            <a:endParaRPr lang="en-US" dirty="0"/>
          </a:p>
        </p:txBody>
      </p:sp>
    </p:spTree>
    <p:extLst>
      <p:ext uri="{BB962C8B-B14F-4D97-AF65-F5344CB8AC3E}">
        <p14:creationId xmlns:p14="http://schemas.microsoft.com/office/powerpoint/2010/main" val="17629626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836"/>
            <a:ext cx="7886700" cy="1236050"/>
          </a:xfrm>
        </p:spPr>
        <p:txBody>
          <a:bodyPr>
            <a:normAutofit/>
          </a:bodyPr>
          <a:lstStyle/>
          <a:p>
            <a:pPr>
              <a:lnSpc>
                <a:spcPct val="100000"/>
              </a:lnSpc>
            </a:pPr>
            <a:r>
              <a:rPr lang="en-US"/>
              <a:t>Example 1:</a:t>
            </a:r>
            <a:endParaRPr lang="en-US"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28649" y="2757055"/>
            <a:ext cx="8182841" cy="3419907"/>
          </a:xfrm>
        </p:spPr>
        <p:txBody>
          <a:bodyPr>
            <a:noAutofit/>
          </a:bodyPr>
          <a:lstStyle/>
          <a:p>
            <a:pPr>
              <a:lnSpc>
                <a:spcPct val="150000"/>
              </a:lnSpc>
            </a:pPr>
            <a:r>
              <a:rPr lang="en-US"/>
              <a:t>Guessing new words from context.</a:t>
            </a:r>
            <a:endParaRPr lang="en-US" dirty="0"/>
          </a:p>
          <a:p>
            <a:pPr algn="r">
              <a:lnSpc>
                <a:spcPct val="150000"/>
              </a:lnSpc>
            </a:pPr>
            <a:r>
              <a:rPr lang="en-US" dirty="0"/>
              <a:t>(</a:t>
            </a:r>
            <a:r>
              <a:rPr lang="en-US" dirty="0" err="1"/>
              <a:t>Laufer</a:t>
            </a:r>
            <a:r>
              <a:rPr lang="en-US" dirty="0"/>
              <a:t> </a:t>
            </a:r>
            <a:r>
              <a:rPr lang="en-US"/>
              <a:t>and BensoussLan</a:t>
            </a:r>
            <a:r>
              <a:rPr lang="en-US" dirty="0"/>
              <a:t>, 1984; </a:t>
            </a:r>
            <a:r>
              <a:rPr lang="en-US" dirty="0" err="1"/>
              <a:t>Nassaji</a:t>
            </a:r>
            <a:r>
              <a:rPr lang="en-US" dirty="0"/>
              <a:t>, </a:t>
            </a:r>
            <a:r>
              <a:rPr lang="en-US"/>
              <a:t>2003; Kaivanpanah, S., &amp; Alavi, 2008) </a:t>
            </a:r>
            <a:endParaRPr lang="en-US" dirty="0"/>
          </a:p>
        </p:txBody>
      </p:sp>
      <p:sp>
        <p:nvSpPr>
          <p:cNvPr id="4" name="Slide Number Placeholder 3"/>
          <p:cNvSpPr>
            <a:spLocks noGrp="1"/>
          </p:cNvSpPr>
          <p:nvPr>
            <p:ph type="sldNum" sz="quarter" idx="12"/>
          </p:nvPr>
        </p:nvSpPr>
        <p:spPr/>
        <p:txBody>
          <a:bodyPr/>
          <a:lstStyle/>
          <a:p>
            <a:fld id="{2DAE65FE-B5B3-41D4-AFF9-BDDDDC3DC827}" type="slidenum">
              <a:rPr lang="en-US" smtClean="0"/>
              <a:pPr/>
              <a:t>36</a:t>
            </a:fld>
            <a:endParaRPr lang="en-US" dirty="0"/>
          </a:p>
        </p:txBody>
      </p:sp>
    </p:spTree>
    <p:extLst>
      <p:ext uri="{BB962C8B-B14F-4D97-AF65-F5344CB8AC3E}">
        <p14:creationId xmlns:p14="http://schemas.microsoft.com/office/powerpoint/2010/main" val="16138421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solidFill>
                  <a:schemeClr val="accent4">
                    <a:lumMod val="75000"/>
                  </a:schemeClr>
                </a:solidFill>
                <a:effectLst>
                  <a:outerShdw blurRad="38100" dist="38100" dir="2700000" algn="tl">
                    <a:srgbClr val="000000">
                      <a:alpha val="43137"/>
                    </a:srgbClr>
                  </a:outerShdw>
                </a:effectLst>
              </a:rPr>
              <a:t>BenSoussan</a:t>
            </a:r>
            <a:r>
              <a:rPr lang="en-US" dirty="0">
                <a:solidFill>
                  <a:schemeClr val="accent4">
                    <a:lumMod val="75000"/>
                  </a:schemeClr>
                </a:solidFill>
                <a:effectLst>
                  <a:outerShdw blurRad="38100" dist="38100" dir="2700000" algn="tl">
                    <a:srgbClr val="000000">
                      <a:alpha val="43137"/>
                    </a:srgbClr>
                  </a:outerShdw>
                </a:effectLst>
              </a:rPr>
              <a:t> &amp; </a:t>
            </a:r>
            <a:r>
              <a:rPr lang="en-US" dirty="0" err="1">
                <a:solidFill>
                  <a:schemeClr val="accent4">
                    <a:lumMod val="75000"/>
                  </a:schemeClr>
                </a:solidFill>
                <a:effectLst>
                  <a:outerShdw blurRad="38100" dist="38100" dir="2700000" algn="tl">
                    <a:srgbClr val="000000">
                      <a:alpha val="43137"/>
                    </a:srgbClr>
                  </a:outerShdw>
                </a:effectLst>
              </a:rPr>
              <a:t>Laufer</a:t>
            </a:r>
            <a:endParaRPr lang="en-US"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35527" y="1524000"/>
            <a:ext cx="8686799" cy="4652963"/>
          </a:xfrm>
        </p:spPr>
        <p:txBody>
          <a:bodyPr>
            <a:noAutofit/>
          </a:bodyPr>
          <a:lstStyle/>
          <a:p>
            <a:pPr>
              <a:lnSpc>
                <a:spcPct val="160000"/>
              </a:lnSpc>
            </a:pPr>
            <a:r>
              <a:rPr lang="en-US" sz="2800" dirty="0"/>
              <a:t>Of 70 unknown words the researchers determined that there were: </a:t>
            </a:r>
          </a:p>
          <a:p>
            <a:pPr marL="457200" indent="-457200">
              <a:lnSpc>
                <a:spcPct val="160000"/>
              </a:lnSpc>
              <a:buFont typeface="Wingdings" panose="05000000000000000000" pitchFamily="2" charset="2"/>
              <a:buChar char="Ø"/>
            </a:pPr>
            <a:r>
              <a:rPr lang="en-US" sz="2800" dirty="0"/>
              <a:t>no contextual clues for 29</a:t>
            </a:r>
          </a:p>
          <a:p>
            <a:pPr marL="457200" indent="-457200">
              <a:lnSpc>
                <a:spcPct val="160000"/>
              </a:lnSpc>
              <a:buFont typeface="Wingdings" panose="05000000000000000000" pitchFamily="2" charset="2"/>
              <a:buChar char="Ø"/>
            </a:pPr>
            <a:r>
              <a:rPr lang="en-US" sz="2800" dirty="0"/>
              <a:t>Partial clues for 28</a:t>
            </a:r>
          </a:p>
          <a:p>
            <a:pPr marL="457200" indent="-457200">
              <a:lnSpc>
                <a:spcPct val="160000"/>
              </a:lnSpc>
              <a:buFont typeface="Wingdings" panose="05000000000000000000" pitchFamily="2" charset="2"/>
              <a:buChar char="Ø"/>
            </a:pPr>
            <a:r>
              <a:rPr lang="en-US" sz="2800" dirty="0"/>
              <a:t>Clear clues for 13</a:t>
            </a:r>
          </a:p>
          <a:p>
            <a:pPr>
              <a:lnSpc>
                <a:spcPct val="160000"/>
              </a:lnSpc>
            </a:pPr>
            <a:r>
              <a:rPr lang="en-US" sz="2800" dirty="0"/>
              <a:t>Students were able to guess correctly 17 out of the 70.</a:t>
            </a:r>
          </a:p>
        </p:txBody>
      </p:sp>
      <p:sp>
        <p:nvSpPr>
          <p:cNvPr id="4" name="Slide Number Placeholder 3"/>
          <p:cNvSpPr>
            <a:spLocks noGrp="1"/>
          </p:cNvSpPr>
          <p:nvPr>
            <p:ph type="sldNum" sz="quarter" idx="12"/>
          </p:nvPr>
        </p:nvSpPr>
        <p:spPr/>
        <p:txBody>
          <a:bodyPr/>
          <a:lstStyle/>
          <a:p>
            <a:fld id="{2DAE65FE-B5B3-41D4-AFF9-BDDDDC3DC827}" type="slidenum">
              <a:rPr lang="en-US" smtClean="0"/>
              <a:pPr/>
              <a:t>37</a:t>
            </a:fld>
            <a:endParaRPr lang="en-US" dirty="0"/>
          </a:p>
        </p:txBody>
      </p:sp>
    </p:spTree>
    <p:extLst>
      <p:ext uri="{BB962C8B-B14F-4D97-AF65-F5344CB8AC3E}">
        <p14:creationId xmlns:p14="http://schemas.microsoft.com/office/powerpoint/2010/main" val="25143353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a:effectLst>
                  <a:outerShdw blurRad="38100" dist="38100" dir="2700000" algn="tl">
                    <a:srgbClr val="000000">
                      <a:alpha val="43137"/>
                    </a:srgbClr>
                  </a:outerShdw>
                </a:effectLst>
              </a:rPr>
              <a:t>Nassaji</a:t>
            </a:r>
            <a:endParaRPr lang="he-IL" dirty="0">
              <a:solidFill>
                <a:schemeClr val="accent4">
                  <a:lumMod val="75000"/>
                </a:schemeClr>
              </a:solidFill>
              <a:effectLst>
                <a:outerShdw blurRad="38100" dist="38100" dir="2700000" algn="tl">
                  <a:srgbClr val="000000">
                    <a:alpha val="43137"/>
                  </a:srgbClr>
                </a:outerShdw>
              </a:effectLst>
            </a:endParaRPr>
          </a:p>
        </p:txBody>
      </p:sp>
      <p:sp>
        <p:nvSpPr>
          <p:cNvPr id="3" name="מציין מיקום תוכן 2"/>
          <p:cNvSpPr>
            <a:spLocks noGrp="1"/>
          </p:cNvSpPr>
          <p:nvPr>
            <p:ph idx="1"/>
          </p:nvPr>
        </p:nvSpPr>
        <p:spPr/>
        <p:txBody>
          <a:bodyPr/>
          <a:lstStyle/>
          <a:p>
            <a:pPr marL="457200" indent="-457200">
              <a:lnSpc>
                <a:spcPct val="150000"/>
              </a:lnSpc>
              <a:buFont typeface="Wingdings" panose="05000000000000000000" pitchFamily="2" charset="2"/>
              <a:buChar char="Ø"/>
            </a:pPr>
            <a:r>
              <a:rPr lang="en-US" dirty="0"/>
              <a:t>Text at least 95% of which was understood.</a:t>
            </a:r>
          </a:p>
          <a:p>
            <a:pPr marL="457200" indent="-457200">
              <a:lnSpc>
                <a:spcPct val="150000"/>
              </a:lnSpc>
              <a:buFont typeface="Wingdings" panose="05000000000000000000" pitchFamily="2" charset="2"/>
              <a:buChar char="Ø"/>
            </a:pPr>
            <a:r>
              <a:rPr lang="en-US" dirty="0"/>
              <a:t>Used 'think-aloud' procedures.</a:t>
            </a:r>
          </a:p>
          <a:p>
            <a:pPr marL="457200" indent="-457200">
              <a:lnSpc>
                <a:spcPct val="150000"/>
              </a:lnSpc>
              <a:buFont typeface="Wingdings" panose="05000000000000000000" pitchFamily="2" charset="2"/>
              <a:buChar char="Ø"/>
            </a:pPr>
            <a:r>
              <a:rPr lang="en-US" dirty="0"/>
              <a:t>In more than half the cases, the learners guessed wrong. </a:t>
            </a:r>
          </a:p>
        </p:txBody>
      </p:sp>
    </p:spTree>
    <p:extLst>
      <p:ext uri="{BB962C8B-B14F-4D97-AF65-F5344CB8AC3E}">
        <p14:creationId xmlns:p14="http://schemas.microsoft.com/office/powerpoint/2010/main" val="11567886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en-US"/>
              <a:t>Kaivanpanah, S., &amp; Alavi, 2008</a:t>
            </a:r>
            <a:endParaRPr lang="he-IL" dirty="0">
              <a:solidFill>
                <a:schemeClr val="accent4">
                  <a:lumMod val="75000"/>
                </a:schemeClr>
              </a:solidFill>
              <a:effectLst>
                <a:outerShdw blurRad="38100" dist="38100" dir="2700000" algn="tl">
                  <a:srgbClr val="000000">
                    <a:alpha val="43137"/>
                  </a:srgbClr>
                </a:outerShdw>
              </a:effectLst>
            </a:endParaRPr>
          </a:p>
        </p:txBody>
      </p:sp>
      <p:sp>
        <p:nvSpPr>
          <p:cNvPr id="3" name="מציין מיקום תוכן 2"/>
          <p:cNvSpPr>
            <a:spLocks noGrp="1"/>
          </p:cNvSpPr>
          <p:nvPr>
            <p:ph idx="1"/>
          </p:nvPr>
        </p:nvSpPr>
        <p:spPr>
          <a:xfrm>
            <a:off x="790834" y="1912122"/>
            <a:ext cx="7996366" cy="4351338"/>
          </a:xfrm>
        </p:spPr>
        <p:txBody>
          <a:bodyPr/>
          <a:lstStyle/>
          <a:p>
            <a:pPr>
              <a:lnSpc>
                <a:spcPct val="150000"/>
              </a:lnSpc>
            </a:pPr>
            <a:r>
              <a:rPr lang="en-US"/>
              <a:t>Not only did the students mostly guess wrong ...</a:t>
            </a:r>
          </a:p>
          <a:p>
            <a:pPr>
              <a:lnSpc>
                <a:spcPct val="150000"/>
              </a:lnSpc>
            </a:pPr>
            <a:r>
              <a:rPr lang="en-US"/>
              <a:t>... They also consistently over-estimated their own accuracy. </a:t>
            </a:r>
          </a:p>
        </p:txBody>
      </p:sp>
    </p:spTree>
    <p:extLst>
      <p:ext uri="{BB962C8B-B14F-4D97-AF65-F5344CB8AC3E}">
        <p14:creationId xmlns:p14="http://schemas.microsoft.com/office/powerpoint/2010/main" val="1095606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In general: the central role of experience in professional work</a:t>
            </a:r>
          </a:p>
        </p:txBody>
      </p:sp>
      <p:sp>
        <p:nvSpPr>
          <p:cNvPr id="6" name="Content Placeholder 5"/>
          <p:cNvSpPr>
            <a:spLocks noGrp="1"/>
          </p:cNvSpPr>
          <p:nvPr>
            <p:ph idx="1"/>
          </p:nvPr>
        </p:nvSpPr>
        <p:spPr>
          <a:xfrm>
            <a:off x="628650" y="2420471"/>
            <a:ext cx="7886700" cy="3756492"/>
          </a:xfrm>
        </p:spPr>
        <p:txBody>
          <a:bodyPr>
            <a:normAutofit fontScale="92500"/>
          </a:bodyPr>
          <a:lstStyle/>
          <a:p>
            <a:pPr marL="457200" indent="-457200">
              <a:buFont typeface="Arial" panose="020B0604020202020204" pitchFamily="34" charset="0"/>
              <a:buChar char="•"/>
            </a:pPr>
            <a:r>
              <a:rPr lang="en-US"/>
              <a:t>Evidence from the field; what the teachers say</a:t>
            </a:r>
          </a:p>
          <a:p>
            <a:pPr marL="457200" indent="-457200">
              <a:buFont typeface="Arial" panose="020B0604020202020204" pitchFamily="34" charset="0"/>
              <a:buChar char="•"/>
            </a:pPr>
            <a:r>
              <a:rPr lang="en-US"/>
              <a:t>Evidence from other professions: doctors, lawyers, nurses: ‘novice versus expert’</a:t>
            </a:r>
          </a:p>
          <a:p>
            <a:pPr marL="457200" indent="-457200">
              <a:buFont typeface="Arial" panose="020B0604020202020204" pitchFamily="34" charset="0"/>
              <a:buChar char="•"/>
            </a:pPr>
            <a:r>
              <a:rPr lang="en-US"/>
              <a:t>Evidence from research on expertise</a:t>
            </a:r>
          </a:p>
          <a:p>
            <a:pPr marL="971550" lvl="1" indent="-457200"/>
            <a:r>
              <a:rPr lang="en-US" sz="3200"/>
              <a:t>‘deliberate practice’ as the major factor</a:t>
            </a:r>
          </a:p>
          <a:p>
            <a:pPr lvl="1" indent="0" algn="r">
              <a:buNone/>
            </a:pPr>
            <a:r>
              <a:rPr lang="en-US" sz="3200"/>
              <a:t> Ericsson et al., 2006</a:t>
            </a:r>
          </a:p>
          <a:p>
            <a:pPr lvl="1" indent="0" algn="r">
              <a:buNone/>
            </a:pPr>
            <a:r>
              <a:rPr lang="en-US" sz="3200"/>
              <a:t>Gladwell, 2008 </a:t>
            </a:r>
          </a:p>
          <a:p>
            <a:pPr marL="457200" indent="-457200">
              <a:buFont typeface="Arial" panose="020B0604020202020204" pitchFamily="34" charset="0"/>
              <a:buChar char="•"/>
            </a:pPr>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t>4</a:t>
            </a:fld>
            <a:endParaRPr lang="en-US"/>
          </a:p>
        </p:txBody>
      </p:sp>
    </p:spTree>
    <p:extLst>
      <p:ext uri="{BB962C8B-B14F-4D97-AF65-F5344CB8AC3E}">
        <p14:creationId xmlns:p14="http://schemas.microsoft.com/office/powerpoint/2010/main" val="27126979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3" name="Rectangle 3"/>
          <p:cNvSpPr>
            <a:spLocks noGrp="1" noChangeArrowheads="1"/>
          </p:cNvSpPr>
          <p:nvPr>
            <p:ph type="body" idx="1"/>
          </p:nvPr>
        </p:nvSpPr>
        <p:spPr>
          <a:xfrm>
            <a:off x="195943" y="138545"/>
            <a:ext cx="8948057" cy="6317673"/>
          </a:xfrm>
        </p:spPr>
        <p:txBody>
          <a:bodyPr>
            <a:normAutofit/>
          </a:bodyPr>
          <a:lstStyle/>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p:txBody>
      </p:sp>
      <p:sp>
        <p:nvSpPr>
          <p:cNvPr id="2" name="Slide Number Placeholder 1"/>
          <p:cNvSpPr>
            <a:spLocks noGrp="1"/>
          </p:cNvSpPr>
          <p:nvPr>
            <p:ph type="sldNum" sz="quarter" idx="12"/>
          </p:nvPr>
        </p:nvSpPr>
        <p:spPr/>
        <p:txBody>
          <a:bodyPr/>
          <a:lstStyle/>
          <a:p>
            <a:fld id="{32D89E90-CE61-405F-A8C1-16C76E95A37A}" type="slidenum">
              <a:rPr lang="he-IL" altLang="en-US" smtClean="0"/>
              <a:pPr/>
              <a:t>40</a:t>
            </a:fld>
            <a:endParaRPr lang="en-GB" altLang="en-US"/>
          </a:p>
        </p:txBody>
      </p:sp>
      <p:sp>
        <p:nvSpPr>
          <p:cNvPr id="3" name="Round Diagonal Corner Rectangle 2"/>
          <p:cNvSpPr/>
          <p:nvPr/>
        </p:nvSpPr>
        <p:spPr>
          <a:xfrm>
            <a:off x="0" y="138544"/>
            <a:ext cx="9144000" cy="6339288"/>
          </a:xfrm>
          <a:prstGeom prst="round2DiagRect">
            <a:avLst/>
          </a:prstGeom>
          <a:effectLst>
            <a:glow rad="635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r>
              <a:rPr lang="en-US" sz="2400"/>
              <a:t>The results of a 6-week classroom-based _____(1)study with 208 high school students in 41 science classes suggested that students’ _____(2)motivation and engagement increased on days when students perceived their teachers to support their autonomy by providing _____(3), considering their preferences and interests in course activities, communicating rationales for the importance of activities, providing opportunities to ask questions, or avoiding uninteresting activities. Results suggest the importance of focusing motivation ______ (4) on training high school teachers to implement specific daily practices geared at supporting students’ experience of autonomy and minimizing the use of specific _____(5)practices to both promote autonomous motivation and engagement and reduce controlled motivation and _____(6). Results highlight the importance of targeting a profile of autonomy-relevant practices that teachers use each day when attempting to maximize student motivation and _____(7).</a:t>
            </a:r>
          </a:p>
        </p:txBody>
      </p:sp>
    </p:spTree>
    <p:extLst>
      <p:ext uri="{BB962C8B-B14F-4D97-AF65-F5344CB8AC3E}">
        <p14:creationId xmlns:p14="http://schemas.microsoft.com/office/powerpoint/2010/main" val="2018542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3" name="Rectangle 3"/>
          <p:cNvSpPr>
            <a:spLocks noGrp="1" noChangeArrowheads="1"/>
          </p:cNvSpPr>
          <p:nvPr>
            <p:ph type="body" idx="1"/>
          </p:nvPr>
        </p:nvSpPr>
        <p:spPr>
          <a:xfrm>
            <a:off x="195943" y="138545"/>
            <a:ext cx="8948057" cy="6317673"/>
          </a:xfrm>
        </p:spPr>
        <p:txBody>
          <a:bodyPr>
            <a:normAutofit/>
          </a:bodyPr>
          <a:lstStyle/>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a:p>
            <a:pPr>
              <a:lnSpc>
                <a:spcPct val="120000"/>
              </a:lnSpc>
            </a:pPr>
            <a:endParaRPr lang="en-US" sz="2200" dirty="0">
              <a:solidFill>
                <a:schemeClr val="tx1"/>
              </a:solidFill>
            </a:endParaRPr>
          </a:p>
        </p:txBody>
      </p:sp>
      <p:sp>
        <p:nvSpPr>
          <p:cNvPr id="2" name="Slide Number Placeholder 1"/>
          <p:cNvSpPr>
            <a:spLocks noGrp="1"/>
          </p:cNvSpPr>
          <p:nvPr>
            <p:ph type="sldNum" sz="quarter" idx="12"/>
          </p:nvPr>
        </p:nvSpPr>
        <p:spPr/>
        <p:txBody>
          <a:bodyPr/>
          <a:lstStyle/>
          <a:p>
            <a:fld id="{32D89E90-CE61-405F-A8C1-16C76E95A37A}" type="slidenum">
              <a:rPr lang="he-IL" altLang="en-US" smtClean="0"/>
              <a:pPr/>
              <a:t>41</a:t>
            </a:fld>
            <a:endParaRPr lang="en-GB" altLang="en-US"/>
          </a:p>
        </p:txBody>
      </p:sp>
      <p:sp>
        <p:nvSpPr>
          <p:cNvPr id="3" name="Round Diagonal Corner Rectangle 2"/>
          <p:cNvSpPr/>
          <p:nvPr/>
        </p:nvSpPr>
        <p:spPr>
          <a:xfrm>
            <a:off x="0" y="138544"/>
            <a:ext cx="9144000" cy="6339288"/>
          </a:xfrm>
          <a:prstGeom prst="round2DiagRect">
            <a:avLst/>
          </a:prstGeom>
          <a:effectLst>
            <a:glow rad="63500">
              <a:schemeClr val="accent5">
                <a:satMod val="175000"/>
                <a:alpha val="40000"/>
              </a:schemeClr>
            </a:glow>
          </a:effectLst>
        </p:spPr>
        <p:style>
          <a:lnRef idx="2">
            <a:schemeClr val="accent5"/>
          </a:lnRef>
          <a:fillRef idx="1">
            <a:schemeClr val="lt1"/>
          </a:fillRef>
          <a:effectRef idx="0">
            <a:schemeClr val="accent5"/>
          </a:effectRef>
          <a:fontRef idx="minor">
            <a:schemeClr val="dk1"/>
          </a:fontRef>
        </p:style>
        <p:txBody>
          <a:bodyPr rtlCol="0" anchor="ctr"/>
          <a:lstStyle/>
          <a:p>
            <a:r>
              <a:rPr lang="en-US" sz="2400"/>
              <a:t>The results of a 6-week classroom-based </a:t>
            </a:r>
            <a:r>
              <a:rPr lang="en-US" sz="2400" u="sng">
                <a:solidFill>
                  <a:srgbClr val="FF0000"/>
                </a:solidFill>
              </a:rPr>
              <a:t>diary</a:t>
            </a:r>
            <a:r>
              <a:rPr lang="en-US" sz="2400">
                <a:solidFill>
                  <a:srgbClr val="FF0000"/>
                </a:solidFill>
              </a:rPr>
              <a:t> </a:t>
            </a:r>
            <a:r>
              <a:rPr lang="en-US" sz="2400"/>
              <a:t>study with 208 high school students in 41 science classes suggested that students’ </a:t>
            </a:r>
            <a:r>
              <a:rPr lang="en-US" sz="2400" u="sng">
                <a:solidFill>
                  <a:srgbClr val="FF0000"/>
                </a:solidFill>
              </a:rPr>
              <a:t>autonomous</a:t>
            </a:r>
            <a:r>
              <a:rPr lang="en-US" sz="2400">
                <a:solidFill>
                  <a:srgbClr val="FF0000"/>
                </a:solidFill>
              </a:rPr>
              <a:t> </a:t>
            </a:r>
            <a:r>
              <a:rPr lang="en-US" sz="2400"/>
              <a:t>motivation and engagement increased on days when students perceived their teachers to support their autonomy by providing </a:t>
            </a:r>
            <a:r>
              <a:rPr lang="en-US" sz="2400" u="sng"/>
              <a:t>choices</a:t>
            </a:r>
            <a:r>
              <a:rPr lang="en-US" sz="2400"/>
              <a:t>, considering their preferences and interests in course activities, communicating rationales for the importance of activities, providing opportunities to ask questions, or avoiding </a:t>
            </a:r>
            <a:r>
              <a:rPr lang="en-US" sz="2400">
                <a:solidFill>
                  <a:schemeClr val="tx1"/>
                </a:solidFill>
              </a:rPr>
              <a:t>uninteresting</a:t>
            </a:r>
            <a:r>
              <a:rPr lang="en-US" sz="2400">
                <a:solidFill>
                  <a:srgbClr val="FF0000"/>
                </a:solidFill>
              </a:rPr>
              <a:t> </a:t>
            </a:r>
            <a:r>
              <a:rPr lang="en-US" sz="2400"/>
              <a:t>activities. Results suggest the importance of focusing motivation </a:t>
            </a:r>
            <a:r>
              <a:rPr lang="en-US" sz="2400" u="sng">
                <a:solidFill>
                  <a:srgbClr val="FF0000"/>
                </a:solidFill>
              </a:rPr>
              <a:t>interventions</a:t>
            </a:r>
            <a:r>
              <a:rPr lang="en-US" sz="2400"/>
              <a:t> on training high school teachers to implement specific daily practices geared at supporting students’ experience of autonomy and minimizing the use of specific </a:t>
            </a:r>
            <a:r>
              <a:rPr lang="en-US" sz="2400" u="sng">
                <a:solidFill>
                  <a:srgbClr val="FF0000"/>
                </a:solidFill>
              </a:rPr>
              <a:t>thwarting</a:t>
            </a:r>
            <a:r>
              <a:rPr lang="en-US" sz="2400">
                <a:solidFill>
                  <a:srgbClr val="FF0000"/>
                </a:solidFill>
              </a:rPr>
              <a:t> </a:t>
            </a:r>
            <a:r>
              <a:rPr lang="en-US" sz="2400"/>
              <a:t>practices to both promote autonomous motivation and engagement and reduce controlled motivation and </a:t>
            </a:r>
            <a:r>
              <a:rPr lang="en-US" sz="2400" u="sng">
                <a:solidFill>
                  <a:srgbClr val="FF0000"/>
                </a:solidFill>
              </a:rPr>
              <a:t>disaffection</a:t>
            </a:r>
            <a:r>
              <a:rPr lang="en-US" sz="2400"/>
              <a:t>. Results highlight the importance of targeting a profile of autonomy-relevant practices that teachers use each day when attempting to maximize student motivation and </a:t>
            </a:r>
            <a:r>
              <a:rPr lang="en-US" sz="2400" u="sng">
                <a:solidFill>
                  <a:srgbClr val="FF0000"/>
                </a:solidFill>
              </a:rPr>
              <a:t>engagement</a:t>
            </a:r>
            <a:r>
              <a:rPr lang="en-US" sz="2400"/>
              <a:t>.</a:t>
            </a:r>
          </a:p>
        </p:txBody>
      </p:sp>
    </p:spTree>
    <p:extLst>
      <p:ext uri="{BB962C8B-B14F-4D97-AF65-F5344CB8AC3E}">
        <p14:creationId xmlns:p14="http://schemas.microsoft.com/office/powerpoint/2010/main" val="24293740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General conclusion</a:t>
            </a:r>
            <a:endParaRPr lang="en-US"/>
          </a:p>
        </p:txBody>
      </p:sp>
      <p:sp>
        <p:nvSpPr>
          <p:cNvPr id="3" name="Content Placeholder 2"/>
          <p:cNvSpPr>
            <a:spLocks noGrp="1"/>
          </p:cNvSpPr>
          <p:nvPr>
            <p:ph idx="1"/>
          </p:nvPr>
        </p:nvSpPr>
        <p:spPr/>
        <p:txBody>
          <a:bodyPr>
            <a:normAutofit fontScale="92500"/>
          </a:bodyPr>
          <a:lstStyle/>
          <a:p>
            <a:pPr>
              <a:lnSpc>
                <a:spcPct val="170000"/>
              </a:lnSpc>
            </a:pPr>
            <a:r>
              <a:rPr lang="en-US"/>
              <a:t>I</a:t>
            </a:r>
            <a:r>
              <a:rPr lang="en-US" i="1"/>
              <a:t>f your aim is vocabulary learning, </a:t>
            </a:r>
            <a:r>
              <a:rPr lang="en-US"/>
              <a:t>asking students to guess meaning from context is mostly not worth doing. Students will usually guess wrong.</a:t>
            </a:r>
          </a:p>
          <a:p>
            <a:pPr>
              <a:lnSpc>
                <a:spcPct val="170000"/>
              </a:lnSpc>
            </a:pPr>
            <a:r>
              <a:rPr lang="en-US"/>
              <a:t>Better just to tell them the answer, and use the time saved for active review.   </a:t>
            </a:r>
          </a:p>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42</a:t>
            </a:fld>
            <a:endParaRPr lang="en-US" dirty="0"/>
          </a:p>
        </p:txBody>
      </p:sp>
    </p:spTree>
    <p:extLst>
      <p:ext uri="{BB962C8B-B14F-4D97-AF65-F5344CB8AC3E}">
        <p14:creationId xmlns:p14="http://schemas.microsoft.com/office/powerpoint/2010/main" val="9572867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836"/>
            <a:ext cx="7886700" cy="2175164"/>
          </a:xfrm>
        </p:spPr>
        <p:txBody>
          <a:bodyPr>
            <a:normAutofit/>
          </a:bodyPr>
          <a:lstStyle/>
          <a:p>
            <a:pPr>
              <a:lnSpc>
                <a:spcPct val="100000"/>
              </a:lnSpc>
            </a:pPr>
            <a:r>
              <a:rPr lang="en-US">
                <a:solidFill>
                  <a:schemeClr val="accent4">
                    <a:lumMod val="75000"/>
                  </a:schemeClr>
                </a:solidFill>
                <a:effectLst>
                  <a:outerShdw blurRad="38100" dist="38100" dir="2700000" algn="tl">
                    <a:srgbClr val="000000">
                      <a:alpha val="43137"/>
                    </a:srgbClr>
                  </a:outerShdw>
                </a:effectLst>
              </a:rPr>
              <a:t>Example 2</a:t>
            </a:r>
            <a:endParaRPr lang="en-US"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28649" y="2757055"/>
            <a:ext cx="8182841" cy="3419907"/>
          </a:xfrm>
        </p:spPr>
        <p:txBody>
          <a:bodyPr>
            <a:noAutofit/>
          </a:bodyPr>
          <a:lstStyle/>
          <a:p>
            <a:pPr>
              <a:lnSpc>
                <a:spcPct val="150000"/>
              </a:lnSpc>
            </a:pPr>
            <a:r>
              <a:rPr lang="en-US" sz="2800"/>
              <a:t>Teaching words in lexical / semantic sets</a:t>
            </a:r>
          </a:p>
          <a:p>
            <a:pPr algn="r">
              <a:lnSpc>
                <a:spcPct val="150000"/>
              </a:lnSpc>
            </a:pPr>
            <a:r>
              <a:rPr lang="en-US" sz="2800"/>
              <a:t>   </a:t>
            </a:r>
            <a:endParaRPr lang="en-US" sz="2800" dirty="0"/>
          </a:p>
        </p:txBody>
      </p:sp>
      <p:sp>
        <p:nvSpPr>
          <p:cNvPr id="4" name="Slide Number Placeholder 3"/>
          <p:cNvSpPr>
            <a:spLocks noGrp="1"/>
          </p:cNvSpPr>
          <p:nvPr>
            <p:ph type="sldNum" sz="quarter" idx="12"/>
          </p:nvPr>
        </p:nvSpPr>
        <p:spPr/>
        <p:txBody>
          <a:bodyPr/>
          <a:lstStyle/>
          <a:p>
            <a:fld id="{2DAE65FE-B5B3-41D4-AFF9-BDDDDC3DC827}" type="slidenum">
              <a:rPr lang="en-US" smtClean="0"/>
              <a:pPr/>
              <a:t>43</a:t>
            </a:fld>
            <a:endParaRPr lang="en-US" dirty="0"/>
          </a:p>
        </p:txBody>
      </p:sp>
    </p:spTree>
    <p:extLst>
      <p:ext uri="{BB962C8B-B14F-4D97-AF65-F5344CB8AC3E}">
        <p14:creationId xmlns:p14="http://schemas.microsoft.com/office/powerpoint/2010/main" val="19670657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GB" sz="3800"/>
              <a:t>Research on learning semantic sets</a:t>
            </a:r>
          </a:p>
        </p:txBody>
      </p:sp>
      <p:sp>
        <p:nvSpPr>
          <p:cNvPr id="46083" name="Rectangle 3"/>
          <p:cNvSpPr>
            <a:spLocks noGrp="1" noChangeArrowheads="1"/>
          </p:cNvSpPr>
          <p:nvPr>
            <p:ph type="body" idx="1"/>
          </p:nvPr>
        </p:nvSpPr>
        <p:spPr>
          <a:xfrm>
            <a:off x="457200" y="2852936"/>
            <a:ext cx="8229600" cy="3277989"/>
          </a:xfrm>
        </p:spPr>
        <p:txBody>
          <a:bodyPr/>
          <a:lstStyle/>
          <a:p>
            <a:pPr marL="0" indent="185738"/>
            <a:r>
              <a:rPr lang="en-GB" sz="2800"/>
              <a:t>Tinkham (1993) </a:t>
            </a:r>
          </a:p>
          <a:p>
            <a:pPr marL="0" indent="185738"/>
            <a:r>
              <a:rPr lang="en-US" sz="2800"/>
              <a:t>Does it help learners to master a new set of lexical items if they are all members of a semantic set (same part of speech, same kind of meaning: e.g. clothes, animals)?</a:t>
            </a:r>
            <a:endParaRPr lang="en-GB" sz="2800"/>
          </a:p>
        </p:txBody>
      </p:sp>
      <p:sp>
        <p:nvSpPr>
          <p:cNvPr id="2" name="Slide Number Placeholder 1"/>
          <p:cNvSpPr>
            <a:spLocks noGrp="1"/>
          </p:cNvSpPr>
          <p:nvPr>
            <p:ph type="sldNum" sz="quarter" idx="12"/>
          </p:nvPr>
        </p:nvSpPr>
        <p:spPr/>
        <p:txBody>
          <a:bodyPr/>
          <a:lstStyle/>
          <a:p>
            <a:fld id="{32D89E90-CE61-405F-A8C1-16C76E95A37A}" type="slidenum">
              <a:rPr lang="he-IL" altLang="en-US" smtClean="0"/>
              <a:pPr/>
              <a:t>44</a:t>
            </a:fld>
            <a:endParaRPr lang="en-GB" altLang="en-US"/>
          </a:p>
        </p:txBody>
      </p:sp>
    </p:spTree>
    <p:extLst>
      <p:ext uri="{BB962C8B-B14F-4D97-AF65-F5344CB8AC3E}">
        <p14:creationId xmlns:p14="http://schemas.microsoft.com/office/powerpoint/2010/main" val="30564377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l"/>
            <a:r>
              <a:rPr lang="en-US" sz="2500"/>
              <a:t>Learners were presented with two sets of items from an artificial language, and told their ‘meanings’; one set all related to the same domain, the other did not.</a:t>
            </a:r>
            <a:endParaRPr lang="en-GB" sz="2500"/>
          </a:p>
        </p:txBody>
      </p:sp>
      <p:sp>
        <p:nvSpPr>
          <p:cNvPr id="47107" name="Text Box 3"/>
          <p:cNvSpPr txBox="1">
            <a:spLocks noChangeArrowheads="1"/>
          </p:cNvSpPr>
          <p:nvPr/>
        </p:nvSpPr>
        <p:spPr bwMode="auto">
          <a:xfrm>
            <a:off x="4716463" y="1773238"/>
            <a:ext cx="3744912" cy="4668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GB" sz="3200"/>
              <a:t>rain =</a:t>
            </a:r>
            <a:r>
              <a:rPr lang="en-GB" sz="3200" u="sng"/>
              <a:t>mosh</a:t>
            </a:r>
            <a:r>
              <a:rPr lang="en-GB" sz="3200"/>
              <a:t>ee  </a:t>
            </a:r>
          </a:p>
          <a:p>
            <a:pPr>
              <a:spcBef>
                <a:spcPct val="20000"/>
              </a:spcBef>
            </a:pPr>
            <a:r>
              <a:rPr lang="en-GB" sz="3200"/>
              <a:t>car = blai</a:t>
            </a:r>
            <a:r>
              <a:rPr lang="en-GB" sz="3200" u="sng"/>
              <a:t>kel</a:t>
            </a:r>
            <a:r>
              <a:rPr lang="en-GB" sz="3200"/>
              <a:t> </a:t>
            </a:r>
            <a:endParaRPr lang="en-GB" sz="4800"/>
          </a:p>
          <a:p>
            <a:pPr>
              <a:spcBef>
                <a:spcPct val="20000"/>
              </a:spcBef>
            </a:pPr>
            <a:r>
              <a:rPr lang="en-GB" sz="3200"/>
              <a:t>frog = u</a:t>
            </a:r>
            <a:r>
              <a:rPr lang="en-GB" sz="3200" u="sng"/>
              <a:t>mau</a:t>
            </a:r>
            <a:r>
              <a:rPr lang="en-GB" sz="3200"/>
              <a:t> </a:t>
            </a:r>
          </a:p>
          <a:p>
            <a:pPr>
              <a:spcBef>
                <a:spcPct val="20000"/>
              </a:spcBef>
            </a:pPr>
            <a:endParaRPr lang="en-GB" sz="3200"/>
          </a:p>
          <a:p>
            <a:pPr>
              <a:spcBef>
                <a:spcPct val="20000"/>
              </a:spcBef>
            </a:pPr>
            <a:r>
              <a:rPr lang="en-GB" sz="3200"/>
              <a:t>shirt = </a:t>
            </a:r>
            <a:r>
              <a:rPr lang="en-GB" sz="3200" u="sng"/>
              <a:t>ach</a:t>
            </a:r>
            <a:r>
              <a:rPr lang="en-GB" sz="3200"/>
              <a:t>en </a:t>
            </a:r>
          </a:p>
          <a:p>
            <a:pPr>
              <a:spcBef>
                <a:spcPct val="20000"/>
              </a:spcBef>
            </a:pPr>
            <a:r>
              <a:rPr lang="en-GB" sz="3200"/>
              <a:t>jacket = kaw</a:t>
            </a:r>
            <a:r>
              <a:rPr lang="en-GB" sz="3200" u="sng"/>
              <a:t>vas</a:t>
            </a:r>
          </a:p>
          <a:p>
            <a:pPr>
              <a:spcBef>
                <a:spcPct val="20000"/>
              </a:spcBef>
            </a:pPr>
            <a:r>
              <a:rPr lang="en-GB" sz="3200"/>
              <a:t>sweater = </a:t>
            </a:r>
            <a:r>
              <a:rPr lang="en-GB" sz="3200" u="sng"/>
              <a:t>na</a:t>
            </a:r>
            <a:r>
              <a:rPr lang="en-GB" sz="3200"/>
              <a:t>lo </a:t>
            </a:r>
          </a:p>
          <a:p>
            <a:pPr>
              <a:spcBef>
                <a:spcPct val="20000"/>
              </a:spcBef>
            </a:pPr>
            <a:endParaRPr lang="en-GB" sz="3200"/>
          </a:p>
        </p:txBody>
      </p:sp>
      <p:sp>
        <p:nvSpPr>
          <p:cNvPr id="47108" name="Text Box 4"/>
          <p:cNvSpPr txBox="1">
            <a:spLocks noChangeArrowheads="1"/>
          </p:cNvSpPr>
          <p:nvPr/>
        </p:nvSpPr>
        <p:spPr bwMode="auto">
          <a:xfrm>
            <a:off x="539750" y="1773238"/>
            <a:ext cx="3816350" cy="408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en-GB" sz="3200"/>
              <a:t>shirt = </a:t>
            </a:r>
            <a:r>
              <a:rPr lang="en-GB" sz="3200" u="sng"/>
              <a:t>mosh</a:t>
            </a:r>
            <a:r>
              <a:rPr lang="en-GB" sz="3200"/>
              <a:t>ee  </a:t>
            </a:r>
          </a:p>
          <a:p>
            <a:pPr>
              <a:spcBef>
                <a:spcPct val="20000"/>
              </a:spcBef>
            </a:pPr>
            <a:r>
              <a:rPr lang="en-GB" sz="3200"/>
              <a:t>jacket = u</a:t>
            </a:r>
            <a:r>
              <a:rPr lang="en-GB" sz="3200" u="sng"/>
              <a:t>mau</a:t>
            </a:r>
            <a:r>
              <a:rPr lang="en-GB" sz="3200"/>
              <a:t>   </a:t>
            </a:r>
          </a:p>
          <a:p>
            <a:pPr>
              <a:spcBef>
                <a:spcPct val="20000"/>
              </a:spcBef>
            </a:pPr>
            <a:r>
              <a:rPr lang="en-GB" sz="3200"/>
              <a:t>sweater = blai</a:t>
            </a:r>
            <a:r>
              <a:rPr lang="en-GB" sz="3200" u="sng"/>
              <a:t>kel</a:t>
            </a:r>
            <a:r>
              <a:rPr lang="en-GB" sz="3200"/>
              <a:t>   </a:t>
            </a:r>
          </a:p>
          <a:p>
            <a:pPr>
              <a:spcBef>
                <a:spcPct val="20000"/>
              </a:spcBef>
            </a:pPr>
            <a:endParaRPr lang="en-GB" sz="3200"/>
          </a:p>
          <a:p>
            <a:pPr>
              <a:spcBef>
                <a:spcPct val="20000"/>
              </a:spcBef>
            </a:pPr>
            <a:r>
              <a:rPr lang="en-GB" sz="3200"/>
              <a:t>rain =  </a:t>
            </a:r>
            <a:r>
              <a:rPr lang="en-GB" sz="3200" u="sng"/>
              <a:t>ach</a:t>
            </a:r>
            <a:r>
              <a:rPr lang="en-GB" sz="3200"/>
              <a:t>en  </a:t>
            </a:r>
          </a:p>
          <a:p>
            <a:pPr>
              <a:spcBef>
                <a:spcPct val="20000"/>
              </a:spcBef>
            </a:pPr>
            <a:r>
              <a:rPr lang="en-GB" sz="3200"/>
              <a:t>car = </a:t>
            </a:r>
            <a:r>
              <a:rPr lang="en-GB" sz="3200" u="sng"/>
              <a:t>na</a:t>
            </a:r>
            <a:r>
              <a:rPr lang="en-GB" sz="3200"/>
              <a:t>lo   </a:t>
            </a:r>
          </a:p>
          <a:p>
            <a:pPr>
              <a:spcBef>
                <a:spcPct val="20000"/>
              </a:spcBef>
            </a:pPr>
            <a:r>
              <a:rPr lang="en-GB" sz="3200"/>
              <a:t>frog = kaw</a:t>
            </a:r>
            <a:r>
              <a:rPr lang="en-GB" sz="3200" u="sng"/>
              <a:t>vas</a:t>
            </a:r>
          </a:p>
        </p:txBody>
      </p:sp>
      <p:sp>
        <p:nvSpPr>
          <p:cNvPr id="2" name="Slide Number Placeholder 1"/>
          <p:cNvSpPr>
            <a:spLocks noGrp="1"/>
          </p:cNvSpPr>
          <p:nvPr>
            <p:ph type="sldNum" sz="quarter" idx="12"/>
          </p:nvPr>
        </p:nvSpPr>
        <p:spPr/>
        <p:txBody>
          <a:bodyPr/>
          <a:lstStyle/>
          <a:p>
            <a:fld id="{32D89E90-CE61-405F-A8C1-16C76E95A37A}" type="slidenum">
              <a:rPr lang="he-IL" altLang="en-US" smtClean="0"/>
              <a:pPr/>
              <a:t>45</a:t>
            </a:fld>
            <a:endParaRPr lang="en-GB" altLang="en-US"/>
          </a:p>
        </p:txBody>
      </p:sp>
    </p:spTree>
    <p:extLst>
      <p:ext uri="{BB962C8B-B14F-4D97-AF65-F5344CB8AC3E}">
        <p14:creationId xmlns:p14="http://schemas.microsoft.com/office/powerpoint/2010/main" val="10370562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p:bldP spid="4710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250825" y="274638"/>
            <a:ext cx="8435975" cy="1282154"/>
          </a:xfrm>
        </p:spPr>
        <p:txBody>
          <a:bodyPr/>
          <a:lstStyle/>
          <a:p>
            <a:r>
              <a:rPr lang="en-US" sz="3800"/>
              <a:t>The learners consistently learned the </a:t>
            </a:r>
            <a:r>
              <a:rPr lang="en-US" sz="3800" u="sng"/>
              <a:t>unrelated</a:t>
            </a:r>
            <a:r>
              <a:rPr lang="en-US" sz="3800"/>
              <a:t> items better</a:t>
            </a:r>
            <a:r>
              <a:rPr lang="en-US" sz="3800" b="1"/>
              <a:t>.</a:t>
            </a:r>
            <a:endParaRPr lang="en-GB" sz="3800" b="1"/>
          </a:p>
        </p:txBody>
      </p:sp>
      <p:sp>
        <p:nvSpPr>
          <p:cNvPr id="50179" name="Rectangle 3"/>
          <p:cNvSpPr>
            <a:spLocks noGrp="1" noChangeArrowheads="1"/>
          </p:cNvSpPr>
          <p:nvPr>
            <p:ph type="body" idx="1"/>
          </p:nvPr>
        </p:nvSpPr>
        <p:spPr>
          <a:xfrm>
            <a:off x="467544" y="1890584"/>
            <a:ext cx="8435975" cy="4203010"/>
          </a:xfrm>
        </p:spPr>
        <p:txBody>
          <a:bodyPr/>
          <a:lstStyle/>
          <a:p>
            <a:pPr marL="0" indent="0"/>
            <a:r>
              <a:rPr lang="en-US" sz="2800"/>
              <a:t>The research was later replicated, with similar results.</a:t>
            </a:r>
          </a:p>
          <a:p>
            <a:r>
              <a:rPr lang="en-US" sz="2800"/>
              <a:t>(Waring (1998), Erten &amp; Tekin (2008), </a:t>
            </a:r>
            <a:r>
              <a:rPr lang="en-GB" sz="2800"/>
              <a:t>Papathanasiou (2009), Wilcox &amp; Medina (2013))</a:t>
            </a:r>
          </a:p>
          <a:p>
            <a:pPr marL="0" indent="0"/>
            <a:endParaRPr lang="en-US" sz="2800"/>
          </a:p>
          <a:p>
            <a:pPr marL="0" indent="0"/>
            <a:endParaRPr lang="en-US" sz="2800"/>
          </a:p>
          <a:p>
            <a:pPr marL="0" indent="0"/>
            <a:r>
              <a:rPr lang="en-US" sz="2800"/>
              <a:t>But words linked to each other </a:t>
            </a:r>
            <a:r>
              <a:rPr lang="en-US" sz="2800" b="1"/>
              <a:t>syntagmatically or </a:t>
            </a:r>
            <a:r>
              <a:rPr lang="en-US" sz="2800" b="1" i="1"/>
              <a:t>thematically </a:t>
            </a:r>
            <a:r>
              <a:rPr lang="en-US" sz="2800"/>
              <a:t>are learnt well.</a:t>
            </a:r>
          </a:p>
          <a:p>
            <a:pPr marL="0" indent="0"/>
            <a:r>
              <a:rPr lang="en-US" sz="2800"/>
              <a:t>e.g. </a:t>
            </a:r>
            <a:r>
              <a:rPr lang="en-US" sz="2800" i="1"/>
              <a:t>blue + sky</a:t>
            </a:r>
            <a:r>
              <a:rPr lang="en-US" sz="2800"/>
              <a:t> is better learnt than </a:t>
            </a:r>
            <a:r>
              <a:rPr lang="en-US" sz="2800" i="1"/>
              <a:t>blue + red + yellow…</a:t>
            </a:r>
            <a:r>
              <a:rPr lang="en-US" sz="2800"/>
              <a:t> </a:t>
            </a:r>
          </a:p>
          <a:p>
            <a:pPr marL="0" indent="0"/>
            <a:endParaRPr lang="en-US" sz="2800"/>
          </a:p>
          <a:p>
            <a:pPr marL="0" indent="0"/>
            <a:endParaRPr lang="en-US" sz="2800"/>
          </a:p>
        </p:txBody>
      </p:sp>
      <p:sp>
        <p:nvSpPr>
          <p:cNvPr id="2" name="Slide Number Placeholder 1"/>
          <p:cNvSpPr>
            <a:spLocks noGrp="1"/>
          </p:cNvSpPr>
          <p:nvPr>
            <p:ph type="sldNum" sz="quarter" idx="12"/>
          </p:nvPr>
        </p:nvSpPr>
        <p:spPr/>
        <p:txBody>
          <a:bodyPr/>
          <a:lstStyle/>
          <a:p>
            <a:fld id="{32D89E90-CE61-405F-A8C1-16C76E95A37A}" type="slidenum">
              <a:rPr lang="he-IL" altLang="en-US" smtClean="0"/>
              <a:pPr/>
              <a:t>46</a:t>
            </a:fld>
            <a:endParaRPr lang="en-GB" altLang="en-US"/>
          </a:p>
        </p:txBody>
      </p:sp>
    </p:spTree>
    <p:extLst>
      <p:ext uri="{BB962C8B-B14F-4D97-AF65-F5344CB8AC3E}">
        <p14:creationId xmlns:p14="http://schemas.microsoft.com/office/powerpoint/2010/main" val="37113264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General conclusion</a:t>
            </a:r>
            <a:endParaRPr lang="en-US"/>
          </a:p>
        </p:txBody>
      </p:sp>
      <p:sp>
        <p:nvSpPr>
          <p:cNvPr id="3" name="Content Placeholder 2"/>
          <p:cNvSpPr>
            <a:spLocks noGrp="1"/>
          </p:cNvSpPr>
          <p:nvPr>
            <p:ph idx="1"/>
          </p:nvPr>
        </p:nvSpPr>
        <p:spPr>
          <a:xfrm>
            <a:off x="628650" y="2372497"/>
            <a:ext cx="7886700" cy="3804466"/>
          </a:xfrm>
        </p:spPr>
        <p:txBody>
          <a:bodyPr/>
          <a:lstStyle/>
          <a:p>
            <a:r>
              <a:rPr lang="en-GB"/>
              <a:t>Materials writers of elementary textbooks: </a:t>
            </a:r>
          </a:p>
          <a:p>
            <a:r>
              <a:rPr lang="en-GB"/>
              <a:t>Group target vocabulary by theme or situation, rather than lexical sets. </a:t>
            </a:r>
          </a:p>
          <a:p>
            <a:r>
              <a:rPr lang="en-GB"/>
              <a:t>Teachers:</a:t>
            </a:r>
          </a:p>
          <a:p>
            <a:r>
              <a:rPr lang="en-GB"/>
              <a:t>If you have to a coursebook unit based on a lexical set, try to present and practise each item within its own context. </a:t>
            </a:r>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47</a:t>
            </a:fld>
            <a:endParaRPr lang="en-US" dirty="0"/>
          </a:p>
        </p:txBody>
      </p:sp>
    </p:spTree>
    <p:extLst>
      <p:ext uri="{BB962C8B-B14F-4D97-AF65-F5344CB8AC3E}">
        <p14:creationId xmlns:p14="http://schemas.microsoft.com/office/powerpoint/2010/main" val="31083203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Further notes</a:t>
            </a:r>
          </a:p>
        </p:txBody>
      </p:sp>
      <p:sp>
        <p:nvSpPr>
          <p:cNvPr id="3" name="Content Placeholder 2"/>
          <p:cNvSpPr>
            <a:spLocks noGrp="1"/>
          </p:cNvSpPr>
          <p:nvPr>
            <p:ph idx="1"/>
          </p:nvPr>
        </p:nvSpPr>
        <p:spPr/>
        <p:txBody>
          <a:bodyPr>
            <a:normAutofit fontScale="92500" lnSpcReduction="10000"/>
          </a:bodyPr>
          <a:lstStyle/>
          <a:p>
            <a:r>
              <a:rPr lang="en-US"/>
              <a:t>1. The teaching of lexical sets also results in teaching students fairly infrequent items at an early stage.</a:t>
            </a:r>
          </a:p>
          <a:p>
            <a:r>
              <a:rPr lang="en-US"/>
              <a:t>2. The research relates to the </a:t>
            </a:r>
            <a:r>
              <a:rPr lang="en-US" b="1"/>
              <a:t>first learning </a:t>
            </a:r>
            <a:r>
              <a:rPr lang="en-US"/>
              <a:t>of items. Grouping them in lexical sets for later review may be helpful. </a:t>
            </a:r>
          </a:p>
          <a:p>
            <a:r>
              <a:rPr lang="en-US"/>
              <a:t>2. The same principle probably applies to any set of similar items, e.g. homonyms, synonyms, homophones. </a:t>
            </a:r>
          </a:p>
        </p:txBody>
      </p:sp>
      <p:sp>
        <p:nvSpPr>
          <p:cNvPr id="4" name="Slide Number Placeholder 3"/>
          <p:cNvSpPr>
            <a:spLocks noGrp="1"/>
          </p:cNvSpPr>
          <p:nvPr>
            <p:ph type="sldNum" sz="quarter" idx="12"/>
          </p:nvPr>
        </p:nvSpPr>
        <p:spPr/>
        <p:txBody>
          <a:bodyPr/>
          <a:lstStyle/>
          <a:p>
            <a:fld id="{2DAE65FE-B5B3-41D4-AFF9-BDDDDC3DC827}" type="slidenum">
              <a:rPr lang="en-US" smtClean="0"/>
              <a:pPr/>
              <a:t>48</a:t>
            </a:fld>
            <a:endParaRPr lang="en-US" dirty="0"/>
          </a:p>
        </p:txBody>
      </p:sp>
    </p:spTree>
    <p:extLst>
      <p:ext uri="{BB962C8B-B14F-4D97-AF65-F5344CB8AC3E}">
        <p14:creationId xmlns:p14="http://schemas.microsoft.com/office/powerpoint/2010/main" val="7519107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3:</a:t>
            </a:r>
          </a:p>
        </p:txBody>
      </p:sp>
      <p:sp>
        <p:nvSpPr>
          <p:cNvPr id="3" name="Content Placeholder 2"/>
          <p:cNvSpPr>
            <a:spLocks noGrp="1"/>
          </p:cNvSpPr>
          <p:nvPr>
            <p:ph idx="1"/>
          </p:nvPr>
        </p:nvSpPr>
        <p:spPr>
          <a:xfrm>
            <a:off x="628650" y="2397211"/>
            <a:ext cx="7886700" cy="3779752"/>
          </a:xfrm>
        </p:spPr>
        <p:txBody>
          <a:bodyPr/>
          <a:lstStyle/>
          <a:p>
            <a:r>
              <a:rPr lang="en-US"/>
              <a:t>The use of digital technology</a:t>
            </a:r>
          </a:p>
          <a:p>
            <a:pPr algn="r"/>
            <a:r>
              <a:rPr lang="en-US"/>
              <a:t>Macaro et al., 2012; OECD, 2015 </a:t>
            </a:r>
          </a:p>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49</a:t>
            </a:fld>
            <a:endParaRPr lang="en-US" dirty="0"/>
          </a:p>
        </p:txBody>
      </p:sp>
    </p:spTree>
    <p:extLst>
      <p:ext uri="{BB962C8B-B14F-4D97-AF65-F5344CB8AC3E}">
        <p14:creationId xmlns:p14="http://schemas.microsoft.com/office/powerpoint/2010/main" val="4126189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66800"/>
            <a:ext cx="8991994" cy="3519055"/>
          </a:xfrm>
        </p:spPr>
        <p:txBody>
          <a:bodyPr>
            <a:noAutofit/>
          </a:bodyPr>
          <a:lstStyle/>
          <a:p>
            <a:pPr>
              <a:lnSpc>
                <a:spcPct val="150000"/>
              </a:lnSpc>
            </a:pPr>
            <a:r>
              <a:rPr lang="en-US" sz="4200" dirty="0">
                <a:solidFill>
                  <a:schemeClr val="accent4">
                    <a:lumMod val="75000"/>
                  </a:schemeClr>
                </a:solidFill>
                <a:effectLst>
                  <a:outerShdw blurRad="38100" dist="38100" dir="2700000" algn="tl">
                    <a:srgbClr val="000000">
                      <a:alpha val="43137"/>
                    </a:srgbClr>
                  </a:outerShdw>
                </a:effectLst>
              </a:rPr>
              <a:t>How useful is research </a:t>
            </a:r>
            <a:br>
              <a:rPr lang="en-US" sz="4200" dirty="0">
                <a:solidFill>
                  <a:schemeClr val="accent4">
                    <a:lumMod val="75000"/>
                  </a:schemeClr>
                </a:solidFill>
                <a:effectLst>
                  <a:outerShdw blurRad="38100" dist="38100" dir="2700000" algn="tl">
                    <a:srgbClr val="000000">
                      <a:alpha val="43137"/>
                    </a:srgbClr>
                  </a:outerShdw>
                </a:effectLst>
              </a:rPr>
            </a:br>
            <a:r>
              <a:rPr lang="en-US" sz="4200" dirty="0">
                <a:solidFill>
                  <a:schemeClr val="accent4">
                    <a:lumMod val="75000"/>
                  </a:schemeClr>
                </a:solidFill>
                <a:effectLst>
                  <a:outerShdw blurRad="38100" dist="38100" dir="2700000" algn="tl">
                    <a:srgbClr val="000000">
                      <a:alpha val="43137"/>
                    </a:srgbClr>
                  </a:outerShdw>
                </a:effectLst>
              </a:rPr>
              <a:t>as a source of </a:t>
            </a:r>
            <a:br>
              <a:rPr lang="en-US" sz="4200" dirty="0">
                <a:solidFill>
                  <a:schemeClr val="accent4">
                    <a:lumMod val="75000"/>
                  </a:schemeClr>
                </a:solidFill>
                <a:effectLst>
                  <a:outerShdw blurRad="38100" dist="38100" dir="2700000" algn="tl">
                    <a:srgbClr val="000000">
                      <a:alpha val="43137"/>
                    </a:srgbClr>
                  </a:outerShdw>
                </a:effectLst>
              </a:rPr>
            </a:br>
            <a:r>
              <a:rPr lang="en-US" sz="4200" dirty="0">
                <a:solidFill>
                  <a:schemeClr val="accent4">
                    <a:lumMod val="75000"/>
                  </a:schemeClr>
                </a:solidFill>
                <a:effectLst>
                  <a:outerShdw blurRad="38100" dist="38100" dir="2700000" algn="tl">
                    <a:srgbClr val="000000">
                      <a:alpha val="43137"/>
                    </a:srgbClr>
                  </a:outerShdw>
                </a:effectLst>
              </a:rPr>
              <a:t>professional knowledge for the teacher?</a:t>
            </a:r>
            <a:br>
              <a:rPr lang="en-US" sz="4200" dirty="0">
                <a:solidFill>
                  <a:schemeClr val="accent4">
                    <a:lumMod val="75000"/>
                  </a:schemeClr>
                </a:solidFill>
                <a:effectLst>
                  <a:outerShdw blurRad="38100" dist="38100" dir="2700000" algn="tl">
                    <a:srgbClr val="000000">
                      <a:alpha val="43137"/>
                    </a:srgbClr>
                  </a:outerShdw>
                </a:effectLst>
              </a:rPr>
            </a:br>
            <a:r>
              <a:rPr lang="en-US" sz="4200" dirty="0">
                <a:solidFill>
                  <a:schemeClr val="accent4">
                    <a:lumMod val="75000"/>
                  </a:schemeClr>
                </a:solidFill>
                <a:effectLst>
                  <a:outerShdw blurRad="38100" dist="38100" dir="2700000" algn="tl">
                    <a:srgbClr val="000000">
                      <a:alpha val="43137"/>
                    </a:srgbClr>
                  </a:outerShdw>
                </a:effectLst>
              </a:rPr>
              <a:t> </a:t>
            </a:r>
          </a:p>
        </p:txBody>
      </p:sp>
      <p:sp>
        <p:nvSpPr>
          <p:cNvPr id="4" name="Slide Number Placeholder 3"/>
          <p:cNvSpPr>
            <a:spLocks noGrp="1"/>
          </p:cNvSpPr>
          <p:nvPr>
            <p:ph type="sldNum" sz="quarter" idx="12"/>
          </p:nvPr>
        </p:nvSpPr>
        <p:spPr/>
        <p:txBody>
          <a:bodyPr/>
          <a:lstStyle/>
          <a:p>
            <a:fld id="{2DAE65FE-B5B3-41D4-AFF9-BDDDDC3DC827}" type="slidenum">
              <a:rPr lang="en-US" smtClean="0"/>
              <a:pPr/>
              <a:t>5</a:t>
            </a:fld>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76400" y="4177115"/>
            <a:ext cx="2479964" cy="1860501"/>
          </a:xfrm>
          <a:prstGeom prst="rect">
            <a:avLst/>
          </a:prstGeom>
          <a:ln>
            <a:noFill/>
          </a:ln>
          <a:effectLst>
            <a:softEdge rad="112500"/>
          </a:effectLst>
        </p:spPr>
      </p:pic>
      <p:pic>
        <p:nvPicPr>
          <p:cNvPr id="1026" name="Picture 2" descr="Image result for teach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2592" y="4177115"/>
            <a:ext cx="2600325" cy="176212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7117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Macaro et al. overview</a:t>
            </a:r>
          </a:p>
        </p:txBody>
      </p:sp>
      <p:sp>
        <p:nvSpPr>
          <p:cNvPr id="3" name="Content Placeholder 2"/>
          <p:cNvSpPr>
            <a:spLocks noGrp="1"/>
          </p:cNvSpPr>
          <p:nvPr>
            <p:ph idx="1"/>
          </p:nvPr>
        </p:nvSpPr>
        <p:spPr/>
        <p:txBody>
          <a:bodyPr>
            <a:normAutofit lnSpcReduction="10000"/>
          </a:bodyPr>
          <a:lstStyle/>
          <a:p>
            <a:r>
              <a:rPr lang="en-US"/>
              <a:t>This exhaustive search of the literature on technology in primary and secondary teaching of English as an L2 has not yielded clear or sufﬁcient evidence of its effectiveness. This is of some concern given the very large amounts of funding that are being made available worldwide for the purpose of encouraging its use for whatever reasons, political, economic or pedagogical. …(p.24)</a:t>
            </a:r>
          </a:p>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50</a:t>
            </a:fld>
            <a:endParaRPr lang="en-US" dirty="0"/>
          </a:p>
        </p:txBody>
      </p:sp>
    </p:spTree>
    <p:extLst>
      <p:ext uri="{BB962C8B-B14F-4D97-AF65-F5344CB8AC3E}">
        <p14:creationId xmlns:p14="http://schemas.microsoft.com/office/powerpoint/2010/main" val="25954557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OECD</a:t>
            </a:r>
          </a:p>
        </p:txBody>
      </p:sp>
      <p:sp>
        <p:nvSpPr>
          <p:cNvPr id="3" name="Content Placeholder 2"/>
          <p:cNvSpPr>
            <a:spLocks noGrp="1"/>
          </p:cNvSpPr>
          <p:nvPr>
            <p:ph idx="1"/>
          </p:nvPr>
        </p:nvSpPr>
        <p:spPr>
          <a:xfrm>
            <a:off x="689548" y="2570205"/>
            <a:ext cx="7825802" cy="3606758"/>
          </a:xfrm>
        </p:spPr>
        <p:txBody>
          <a:bodyPr/>
          <a:lstStyle/>
          <a:p>
            <a:r>
              <a:rPr lang="en-US"/>
              <a:t>A comparative survey of PISA scores with the amount of computer use in OECD countries revealed …</a:t>
            </a:r>
          </a:p>
          <a:p>
            <a:r>
              <a:rPr lang="en-US"/>
              <a:t>…. a tendency towards a generally </a:t>
            </a:r>
            <a:r>
              <a:rPr lang="en-US" b="1"/>
              <a:t>negative </a:t>
            </a:r>
            <a:r>
              <a:rPr lang="en-US"/>
              <a:t>correlation. </a:t>
            </a:r>
          </a:p>
        </p:txBody>
      </p:sp>
      <p:sp>
        <p:nvSpPr>
          <p:cNvPr id="4" name="Slide Number Placeholder 3"/>
          <p:cNvSpPr>
            <a:spLocks noGrp="1"/>
          </p:cNvSpPr>
          <p:nvPr>
            <p:ph type="sldNum" sz="quarter" idx="12"/>
          </p:nvPr>
        </p:nvSpPr>
        <p:spPr/>
        <p:txBody>
          <a:bodyPr/>
          <a:lstStyle/>
          <a:p>
            <a:fld id="{2DAE65FE-B5B3-41D4-AFF9-BDDDDC3DC827}" type="slidenum">
              <a:rPr lang="en-US" smtClean="0"/>
              <a:pPr/>
              <a:t>51</a:t>
            </a:fld>
            <a:endParaRPr lang="en-US" dirty="0"/>
          </a:p>
        </p:txBody>
      </p:sp>
    </p:spTree>
    <p:extLst>
      <p:ext uri="{BB962C8B-B14F-4D97-AF65-F5344CB8AC3E}">
        <p14:creationId xmlns:p14="http://schemas.microsoft.com/office/powerpoint/2010/main" val="1656576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29049"/>
            <a:ext cx="7886700" cy="5447914"/>
          </a:xfrm>
        </p:spPr>
        <p:txBody>
          <a:bodyPr/>
          <a:lstStyle/>
          <a:p>
            <a:r>
              <a:rPr lang="en-US"/>
              <a:t>... even when computers are used in the classroom, their impact on student performance is mixed, at best. Students who use computers moderately at school tend to have somewhat better outcomes than students who use computers rarely. But students who use computers very frequently at school do a lot worse in most learning outcomes, even after accounting for social background and student demographics. (p.3)</a:t>
            </a:r>
          </a:p>
        </p:txBody>
      </p:sp>
      <p:sp>
        <p:nvSpPr>
          <p:cNvPr id="4" name="Slide Number Placeholder 3"/>
          <p:cNvSpPr>
            <a:spLocks noGrp="1"/>
          </p:cNvSpPr>
          <p:nvPr>
            <p:ph type="sldNum" sz="quarter" idx="12"/>
          </p:nvPr>
        </p:nvSpPr>
        <p:spPr/>
        <p:txBody>
          <a:bodyPr/>
          <a:lstStyle/>
          <a:p>
            <a:fld id="{2DAE65FE-B5B3-41D4-AFF9-BDDDDC3DC827}" type="slidenum">
              <a:rPr lang="en-US" smtClean="0"/>
              <a:pPr/>
              <a:t>52</a:t>
            </a:fld>
            <a:endParaRPr lang="en-US" dirty="0"/>
          </a:p>
        </p:txBody>
      </p:sp>
    </p:spTree>
    <p:extLst>
      <p:ext uri="{BB962C8B-B14F-4D97-AF65-F5344CB8AC3E}">
        <p14:creationId xmlns:p14="http://schemas.microsoft.com/office/powerpoint/2010/main" val="283570849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729049"/>
            <a:ext cx="7886700" cy="5447914"/>
          </a:xfrm>
        </p:spPr>
        <p:txBody>
          <a:bodyPr/>
          <a:lstStyle/>
          <a:p>
            <a:r>
              <a:rPr lang="en-US"/>
              <a:t>... even when computers are used in the classroom, their impact on student performance is mixed, at best. Students who use computers moderately at school tend to have somewhat better outcomes than students who use computers rarely. But </a:t>
            </a:r>
            <a:r>
              <a:rPr lang="en-US" b="1"/>
              <a:t>students who use computers very frequently at school do a lot worse in most learning outcomes, </a:t>
            </a:r>
            <a:r>
              <a:rPr lang="en-US"/>
              <a:t>even after accounting for social background and student demographics. (p.3)</a:t>
            </a:r>
          </a:p>
        </p:txBody>
      </p:sp>
      <p:sp>
        <p:nvSpPr>
          <p:cNvPr id="4" name="Slide Number Placeholder 3"/>
          <p:cNvSpPr>
            <a:spLocks noGrp="1"/>
          </p:cNvSpPr>
          <p:nvPr>
            <p:ph type="sldNum" sz="quarter" idx="12"/>
          </p:nvPr>
        </p:nvSpPr>
        <p:spPr/>
        <p:txBody>
          <a:bodyPr/>
          <a:lstStyle/>
          <a:p>
            <a:fld id="{2DAE65FE-B5B3-41D4-AFF9-BDDDDC3DC827}" type="slidenum">
              <a:rPr lang="en-US" smtClean="0"/>
              <a:pPr/>
              <a:t>53</a:t>
            </a:fld>
            <a:endParaRPr lang="en-US" dirty="0"/>
          </a:p>
        </p:txBody>
      </p:sp>
    </p:spTree>
    <p:extLst>
      <p:ext uri="{BB962C8B-B14F-4D97-AF65-F5344CB8AC3E}">
        <p14:creationId xmlns:p14="http://schemas.microsoft.com/office/powerpoint/2010/main" val="402929298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To summarize</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54</a:t>
            </a:fld>
            <a:endParaRPr lang="en-US" dirty="0"/>
          </a:p>
        </p:txBody>
      </p:sp>
    </p:spTree>
    <p:extLst>
      <p:ext uri="{BB962C8B-B14F-4D97-AF65-F5344CB8AC3E}">
        <p14:creationId xmlns:p14="http://schemas.microsoft.com/office/powerpoint/2010/main" val="26552816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F46CE98-6CCE-4244-B4C6-14E5A421A26B}"/>
              </a:ext>
            </a:extLst>
          </p:cNvPr>
          <p:cNvSpPr>
            <a:spLocks noGrp="1"/>
          </p:cNvSpPr>
          <p:nvPr>
            <p:ph type="title"/>
          </p:nvPr>
        </p:nvSpPr>
        <p:spPr/>
        <p:txBody>
          <a:bodyPr>
            <a:normAutofit fontScale="90000"/>
          </a:bodyPr>
          <a:lstStyle/>
          <a:p>
            <a:r>
              <a:rPr lang="en-US"/>
              <a:t>Applied linguistics research is an important additional source of professional knowledge</a:t>
            </a:r>
            <a:endParaRPr lang="he-IL"/>
          </a:p>
        </p:txBody>
      </p:sp>
      <p:sp>
        <p:nvSpPr>
          <p:cNvPr id="6" name="Content Placeholder 5">
            <a:extLst>
              <a:ext uri="{FF2B5EF4-FFF2-40B4-BE49-F238E27FC236}">
                <a16:creationId xmlns:a16="http://schemas.microsoft.com/office/drawing/2014/main" id="{83EE62AD-97BC-4B69-B845-2B1638136648}"/>
              </a:ext>
            </a:extLst>
          </p:cNvPr>
          <p:cNvSpPr>
            <a:spLocks noGrp="1"/>
          </p:cNvSpPr>
          <p:nvPr>
            <p:ph idx="1"/>
          </p:nvPr>
        </p:nvSpPr>
        <p:spPr>
          <a:xfrm>
            <a:off x="628650" y="2998033"/>
            <a:ext cx="7886700" cy="3178930"/>
          </a:xfrm>
        </p:spPr>
        <p:txBody>
          <a:bodyPr/>
          <a:lstStyle/>
          <a:p>
            <a:r>
              <a:rPr lang="en-US"/>
              <a:t>But often inaccessible to teachers for a variety of reasons. </a:t>
            </a:r>
            <a:endParaRPr lang="he-IL"/>
          </a:p>
        </p:txBody>
      </p:sp>
      <p:sp>
        <p:nvSpPr>
          <p:cNvPr id="4" name="Slide Number Placeholder 3">
            <a:extLst>
              <a:ext uri="{FF2B5EF4-FFF2-40B4-BE49-F238E27FC236}">
                <a16:creationId xmlns:a16="http://schemas.microsoft.com/office/drawing/2014/main" id="{2E3EFABC-F582-4596-BF92-97D2DC2C1971}"/>
              </a:ext>
            </a:extLst>
          </p:cNvPr>
          <p:cNvSpPr>
            <a:spLocks noGrp="1"/>
          </p:cNvSpPr>
          <p:nvPr>
            <p:ph type="sldNum" sz="quarter" idx="12"/>
          </p:nvPr>
        </p:nvSpPr>
        <p:spPr/>
        <p:txBody>
          <a:bodyPr/>
          <a:lstStyle/>
          <a:p>
            <a:fld id="{2DAE65FE-B5B3-41D4-AFF9-BDDDDC3DC827}" type="slidenum">
              <a:rPr lang="en-US" smtClean="0"/>
              <a:t>55</a:t>
            </a:fld>
            <a:endParaRPr lang="en-US"/>
          </a:p>
        </p:txBody>
      </p:sp>
    </p:spTree>
    <p:extLst>
      <p:ext uri="{BB962C8B-B14F-4D97-AF65-F5344CB8AC3E}">
        <p14:creationId xmlns:p14="http://schemas.microsoft.com/office/powerpoint/2010/main" val="35970250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a:t>Its value: </a:t>
            </a:r>
          </a:p>
        </p:txBody>
      </p:sp>
      <p:sp>
        <p:nvSpPr>
          <p:cNvPr id="6" name="Content Placeholder 5"/>
          <p:cNvSpPr>
            <a:spLocks noGrp="1"/>
          </p:cNvSpPr>
          <p:nvPr>
            <p:ph idx="1"/>
          </p:nvPr>
        </p:nvSpPr>
        <p:spPr/>
        <p:txBody>
          <a:bodyPr>
            <a:normAutofit/>
          </a:bodyPr>
          <a:lstStyle/>
          <a:p>
            <a:r>
              <a:rPr lang="en-US"/>
              <a:t>The enhancement of teacher understanding and contribution to materials or task design</a:t>
            </a:r>
          </a:p>
          <a:p>
            <a:pPr marL="457200" indent="-457200">
              <a:buFont typeface="Wingdings" panose="05000000000000000000" pitchFamily="2" charset="2"/>
              <a:buChar char="Ø"/>
            </a:pPr>
            <a:r>
              <a:rPr lang="en-US"/>
              <a:t>by confirming intuitive assumptions</a:t>
            </a:r>
          </a:p>
          <a:p>
            <a:pPr marL="457200" indent="-457200">
              <a:buFont typeface="Wingdings" panose="05000000000000000000" pitchFamily="2" charset="2"/>
              <a:buChar char="Ø"/>
            </a:pPr>
            <a:r>
              <a:rPr lang="en-US"/>
              <a:t>by providing useful information</a:t>
            </a:r>
          </a:p>
          <a:p>
            <a:pPr marL="457200" indent="-457200">
              <a:buFont typeface="Wingdings" panose="05000000000000000000" pitchFamily="2" charset="2"/>
              <a:buChar char="Ø"/>
            </a:pPr>
            <a:r>
              <a:rPr lang="en-US"/>
              <a:t>by debunking popular assumptions</a:t>
            </a:r>
          </a:p>
        </p:txBody>
      </p:sp>
      <p:sp>
        <p:nvSpPr>
          <p:cNvPr id="4" name="Slide Number Placeholder 3"/>
          <p:cNvSpPr>
            <a:spLocks noGrp="1"/>
          </p:cNvSpPr>
          <p:nvPr>
            <p:ph type="sldNum" sz="quarter" idx="12"/>
          </p:nvPr>
        </p:nvSpPr>
        <p:spPr/>
        <p:txBody>
          <a:bodyPr/>
          <a:lstStyle/>
          <a:p>
            <a:fld id="{2DAE65FE-B5B3-41D4-AFF9-BDDDDC3DC827}" type="slidenum">
              <a:rPr lang="en-US" smtClean="0"/>
              <a:t>56</a:t>
            </a:fld>
            <a:endParaRPr lang="en-US"/>
          </a:p>
        </p:txBody>
      </p:sp>
    </p:spTree>
    <p:extLst>
      <p:ext uri="{BB962C8B-B14F-4D97-AF65-F5344CB8AC3E}">
        <p14:creationId xmlns:p14="http://schemas.microsoft.com/office/powerpoint/2010/main" val="374168914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Postscript 1: Where there is no supporting research for a hypothesis</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57</a:t>
            </a:fld>
            <a:endParaRPr lang="en-US" dirty="0"/>
          </a:p>
        </p:txBody>
      </p:sp>
    </p:spTree>
    <p:extLst>
      <p:ext uri="{BB962C8B-B14F-4D97-AF65-F5344CB8AC3E}">
        <p14:creationId xmlns:p14="http://schemas.microsoft.com/office/powerpoint/2010/main" val="32818942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Lack of research is significant</a:t>
            </a:r>
          </a:p>
        </p:txBody>
      </p:sp>
      <p:sp>
        <p:nvSpPr>
          <p:cNvPr id="3" name="Content Placeholder 2"/>
          <p:cNvSpPr>
            <a:spLocks noGrp="1"/>
          </p:cNvSpPr>
          <p:nvPr>
            <p:ph idx="1"/>
          </p:nvPr>
        </p:nvSpPr>
        <p:spPr>
          <a:xfrm>
            <a:off x="628650" y="1865869"/>
            <a:ext cx="7996366" cy="4311093"/>
          </a:xfrm>
        </p:spPr>
        <p:txBody>
          <a:bodyPr>
            <a:normAutofit/>
          </a:bodyPr>
          <a:lstStyle/>
          <a:p>
            <a:r>
              <a:rPr lang="en-US"/>
              <a:t>If a popular approach, method or model has no clear research evidence to support it ...</a:t>
            </a:r>
          </a:p>
          <a:p>
            <a:r>
              <a:rPr lang="en-US"/>
              <a:t>                           </a:t>
            </a:r>
          </a:p>
          <a:p>
            <a:r>
              <a:rPr lang="en-US"/>
              <a:t>                             ... we should reconsider</a:t>
            </a:r>
            <a:br>
              <a:rPr lang="en-US"/>
            </a:br>
            <a:r>
              <a:rPr lang="en-US"/>
              <a:t>                             it in the light of our own</a:t>
            </a:r>
            <a:br>
              <a:rPr lang="en-US"/>
            </a:br>
            <a:r>
              <a:rPr lang="en-US"/>
              <a:t>                             professional judgement. </a:t>
            </a:r>
          </a:p>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58</a:t>
            </a:fld>
            <a:endParaRPr lang="en-US" dirty="0"/>
          </a:p>
        </p:txBody>
      </p:sp>
      <p:pic>
        <p:nvPicPr>
          <p:cNvPr id="6" name="Picture 5" descr="Image result for caution"/>
          <p:cNvPicPr/>
          <p:nvPr/>
        </p:nvPicPr>
        <p:blipFill>
          <a:blip r:embed="rId2">
            <a:extLst>
              <a:ext uri="{28A0092B-C50C-407E-A947-70E740481C1C}">
                <a14:useLocalDpi xmlns:a14="http://schemas.microsoft.com/office/drawing/2010/main" val="0"/>
              </a:ext>
            </a:extLst>
          </a:blip>
          <a:srcRect/>
          <a:stretch>
            <a:fillRect/>
          </a:stretch>
        </p:blipFill>
        <p:spPr bwMode="auto">
          <a:xfrm>
            <a:off x="1038894" y="3121317"/>
            <a:ext cx="1851660" cy="2468880"/>
          </a:xfrm>
          <a:prstGeom prst="rect">
            <a:avLst/>
          </a:prstGeom>
          <a:noFill/>
          <a:ln>
            <a:noFill/>
          </a:ln>
        </p:spPr>
      </p:pic>
    </p:spTree>
    <p:extLst>
      <p:ext uri="{BB962C8B-B14F-4D97-AF65-F5344CB8AC3E}">
        <p14:creationId xmlns:p14="http://schemas.microsoft.com/office/powerpoint/2010/main" val="255784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Examples</a:t>
            </a:r>
          </a:p>
        </p:txBody>
      </p:sp>
      <p:sp>
        <p:nvSpPr>
          <p:cNvPr id="3" name="Content Placeholder 2"/>
          <p:cNvSpPr>
            <a:spLocks noGrp="1"/>
          </p:cNvSpPr>
          <p:nvPr>
            <p:ph idx="1"/>
          </p:nvPr>
        </p:nvSpPr>
        <p:spPr>
          <a:xfrm>
            <a:off x="628650" y="2360141"/>
            <a:ext cx="7886700" cy="3816822"/>
          </a:xfrm>
        </p:spPr>
        <p:txBody>
          <a:bodyPr/>
          <a:lstStyle/>
          <a:p>
            <a:pPr marL="457200" indent="-457200">
              <a:buFont typeface="Arial" panose="020B0604020202020204" pitchFamily="34" charset="0"/>
              <a:buChar char="•"/>
            </a:pPr>
            <a:r>
              <a:rPr lang="en-US"/>
              <a:t>Visual, auditory and kinaesthetic learning styles</a:t>
            </a:r>
          </a:p>
          <a:p>
            <a:pPr marL="457200" indent="-457200">
              <a:buFont typeface="Arial" panose="020B0604020202020204" pitchFamily="34" charset="0"/>
              <a:buChar char="•"/>
            </a:pPr>
            <a:r>
              <a:rPr lang="en-US"/>
              <a:t>Neuro-linguistic programming</a:t>
            </a:r>
          </a:p>
          <a:p>
            <a:pPr marL="457200" indent="-457200">
              <a:buFont typeface="Arial" panose="020B0604020202020204" pitchFamily="34" charset="0"/>
              <a:buChar char="•"/>
            </a:pPr>
            <a:r>
              <a:rPr lang="en-US"/>
              <a:t>Task-based learning</a:t>
            </a:r>
          </a:p>
          <a:p>
            <a:pPr marL="457200" indent="-457200">
              <a:buFont typeface="Arial" panose="020B0604020202020204" pitchFamily="34" charset="0"/>
              <a:buChar char="•"/>
            </a:pPr>
            <a:r>
              <a:rPr lang="en-US"/>
              <a:t>Multiple intelligences</a:t>
            </a:r>
          </a:p>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59</a:t>
            </a:fld>
            <a:endParaRPr lang="en-US" dirty="0"/>
          </a:p>
        </p:txBody>
      </p:sp>
    </p:spTree>
    <p:extLst>
      <p:ext uri="{BB962C8B-B14F-4D97-AF65-F5344CB8AC3E}">
        <p14:creationId xmlns:p14="http://schemas.microsoft.com/office/powerpoint/2010/main" val="3444567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ct val="150000"/>
              </a:lnSpc>
            </a:pPr>
            <a:r>
              <a:rPr lang="en-US" dirty="0">
                <a:solidFill>
                  <a:schemeClr val="accent4">
                    <a:lumMod val="75000"/>
                  </a:schemeClr>
                </a:solidFill>
                <a:effectLst>
                  <a:outerShdw blurRad="38100" dist="38100" dir="2700000" algn="tl">
                    <a:srgbClr val="000000">
                      <a:alpha val="43137"/>
                    </a:srgbClr>
                  </a:outerShdw>
                </a:effectLst>
              </a:rPr>
              <a:t>Conflicting Approaches</a:t>
            </a:r>
          </a:p>
        </p:txBody>
      </p:sp>
      <p:sp>
        <p:nvSpPr>
          <p:cNvPr id="3" name="Content Placeholder 2"/>
          <p:cNvSpPr>
            <a:spLocks noGrp="1"/>
          </p:cNvSpPr>
          <p:nvPr>
            <p:ph idx="1"/>
          </p:nvPr>
        </p:nvSpPr>
        <p:spPr>
          <a:xfrm>
            <a:off x="235527" y="1825625"/>
            <a:ext cx="8783782" cy="4351338"/>
          </a:xfrm>
        </p:spPr>
        <p:txBody>
          <a:bodyPr>
            <a:normAutofit fontScale="92500" lnSpcReduction="20000"/>
          </a:bodyPr>
          <a:lstStyle/>
          <a:p>
            <a:pPr>
              <a:lnSpc>
                <a:spcPct val="150000"/>
              </a:lnSpc>
              <a:spcAft>
                <a:spcPts val="1800"/>
              </a:spcAft>
            </a:pPr>
            <a:r>
              <a:rPr lang="en-US" dirty="0"/>
              <a:t>‘Academic research has relatively modest value for teaching and learning</a:t>
            </a:r>
            <a:r>
              <a:rPr lang="en-GB" dirty="0"/>
              <a:t>’ (Maley,  2015)</a:t>
            </a:r>
          </a:p>
          <a:p>
            <a:pPr algn="ctr">
              <a:lnSpc>
                <a:spcPct val="150000"/>
              </a:lnSpc>
              <a:spcAft>
                <a:spcPts val="1800"/>
              </a:spcAft>
            </a:pPr>
            <a:r>
              <a:rPr lang="en-US" dirty="0">
                <a:solidFill>
                  <a:schemeClr val="accent4">
                    <a:lumMod val="75000"/>
                  </a:schemeClr>
                </a:solidFill>
              </a:rPr>
              <a:t>VERSUS</a:t>
            </a:r>
          </a:p>
          <a:p>
            <a:pPr indent="-171450">
              <a:lnSpc>
                <a:spcPct val="150000"/>
              </a:lnSpc>
            </a:pPr>
            <a:r>
              <a:rPr lang="en-US" dirty="0"/>
              <a:t>‘This paper argues for ...the central place of research ... in the professional education of teachers.’ (Hudson, 2011)</a:t>
            </a:r>
          </a:p>
        </p:txBody>
      </p:sp>
      <p:sp>
        <p:nvSpPr>
          <p:cNvPr id="4" name="Slide Number Placeholder 3"/>
          <p:cNvSpPr>
            <a:spLocks noGrp="1"/>
          </p:cNvSpPr>
          <p:nvPr>
            <p:ph type="sldNum" sz="quarter" idx="12"/>
          </p:nvPr>
        </p:nvSpPr>
        <p:spPr/>
        <p:txBody>
          <a:bodyPr/>
          <a:lstStyle/>
          <a:p>
            <a:fld id="{2DAE65FE-B5B3-41D4-AFF9-BDDDDC3DC827}" type="slidenum">
              <a:rPr lang="en-US" smtClean="0"/>
              <a:pPr/>
              <a:t>6</a:t>
            </a:fld>
            <a:endParaRPr lang="en-US" dirty="0"/>
          </a:p>
        </p:txBody>
      </p:sp>
    </p:spTree>
    <p:extLst>
      <p:ext uri="{BB962C8B-B14F-4D97-AF65-F5344CB8AC3E}">
        <p14:creationId xmlns:p14="http://schemas.microsoft.com/office/powerpoint/2010/main" val="274702208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Postscript 2: Where good research is less helpful</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60</a:t>
            </a:fld>
            <a:endParaRPr lang="en-US" dirty="0"/>
          </a:p>
        </p:txBody>
      </p:sp>
    </p:spTree>
    <p:extLst>
      <p:ext uri="{BB962C8B-B14F-4D97-AF65-F5344CB8AC3E}">
        <p14:creationId xmlns:p14="http://schemas.microsoft.com/office/powerpoint/2010/main" val="427960033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The research can help us less when...</a:t>
            </a:r>
          </a:p>
        </p:txBody>
      </p:sp>
      <p:sp>
        <p:nvSpPr>
          <p:cNvPr id="3" name="Content Placeholder 2"/>
          <p:cNvSpPr>
            <a:spLocks noGrp="1"/>
          </p:cNvSpPr>
          <p:nvPr>
            <p:ph idx="1"/>
          </p:nvPr>
        </p:nvSpPr>
        <p:spPr>
          <a:xfrm>
            <a:off x="866971" y="2144957"/>
            <a:ext cx="7886700" cy="3878606"/>
          </a:xfrm>
        </p:spPr>
        <p:txBody>
          <a:bodyPr>
            <a:normAutofit/>
          </a:bodyPr>
          <a:lstStyle/>
          <a:p>
            <a:endParaRPr lang="en-US"/>
          </a:p>
          <a:p>
            <a:r>
              <a:rPr lang="en-US"/>
              <a:t>... the conclusions are valid and interesting in themselves</a:t>
            </a:r>
          </a:p>
          <a:p>
            <a:r>
              <a:rPr lang="en-US"/>
              <a:t>BUT</a:t>
            </a:r>
          </a:p>
          <a:p>
            <a:r>
              <a:rPr lang="en-US"/>
              <a:t>Do not in fact contribute much to practice</a:t>
            </a:r>
          </a:p>
        </p:txBody>
      </p:sp>
      <p:sp>
        <p:nvSpPr>
          <p:cNvPr id="4" name="Slide Number Placeholder 3"/>
          <p:cNvSpPr>
            <a:spLocks noGrp="1"/>
          </p:cNvSpPr>
          <p:nvPr>
            <p:ph type="sldNum" sz="quarter" idx="12"/>
          </p:nvPr>
        </p:nvSpPr>
        <p:spPr/>
        <p:txBody>
          <a:bodyPr/>
          <a:lstStyle/>
          <a:p>
            <a:fld id="{2DAE65FE-B5B3-41D4-AFF9-BDDDDC3DC827}" type="slidenum">
              <a:rPr lang="en-US" smtClean="0"/>
              <a:pPr/>
              <a:t>61</a:t>
            </a:fld>
            <a:endParaRPr lang="en-US" dirty="0"/>
          </a:p>
        </p:txBody>
      </p:sp>
    </p:spTree>
    <p:extLst>
      <p:ext uri="{BB962C8B-B14F-4D97-AF65-F5344CB8AC3E}">
        <p14:creationId xmlns:p14="http://schemas.microsoft.com/office/powerpoint/2010/main" val="62615065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1</a:t>
            </a:r>
          </a:p>
        </p:txBody>
      </p:sp>
      <p:sp>
        <p:nvSpPr>
          <p:cNvPr id="3" name="Content Placeholder 2"/>
          <p:cNvSpPr>
            <a:spLocks noGrp="1"/>
          </p:cNvSpPr>
          <p:nvPr>
            <p:ph idx="1"/>
          </p:nvPr>
        </p:nvSpPr>
        <p:spPr>
          <a:xfrm>
            <a:off x="628650" y="1825624"/>
            <a:ext cx="7886700" cy="4652207"/>
          </a:xfrm>
        </p:spPr>
        <p:txBody>
          <a:bodyPr>
            <a:normAutofit/>
          </a:bodyPr>
          <a:lstStyle/>
          <a:p>
            <a:r>
              <a:rPr lang="en-US"/>
              <a:t>Spoken grammar  </a:t>
            </a:r>
          </a:p>
          <a:p>
            <a:pPr algn="r"/>
            <a:r>
              <a:rPr lang="en-US"/>
              <a:t>Carter &amp; McCarthy (2017)</a:t>
            </a:r>
          </a:p>
          <a:p>
            <a:r>
              <a:rPr lang="en-US"/>
              <a:t>e.g. </a:t>
            </a:r>
          </a:p>
          <a:p>
            <a:r>
              <a:rPr lang="en-US"/>
              <a:t>coordinate rather than compound constructions</a:t>
            </a:r>
          </a:p>
          <a:p>
            <a:r>
              <a:rPr lang="en-US"/>
              <a:t>utterances rather than sentences</a:t>
            </a:r>
          </a:p>
          <a:p>
            <a:r>
              <a:rPr lang="en-US"/>
              <a:t>ellipsis</a:t>
            </a:r>
          </a:p>
          <a:p>
            <a:r>
              <a:rPr lang="en-US"/>
              <a:t>‘heads’ and ‘tails’</a:t>
            </a:r>
          </a:p>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62</a:t>
            </a:fld>
            <a:endParaRPr lang="en-US" dirty="0"/>
          </a:p>
        </p:txBody>
      </p:sp>
    </p:spTree>
    <p:extLst>
      <p:ext uri="{BB962C8B-B14F-4D97-AF65-F5344CB8AC3E}">
        <p14:creationId xmlns:p14="http://schemas.microsoft.com/office/powerpoint/2010/main" val="41407754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Should we teach learners spoken grammar?</a:t>
            </a:r>
          </a:p>
        </p:txBody>
      </p:sp>
      <p:sp>
        <p:nvSpPr>
          <p:cNvPr id="3" name="Content Placeholder 2"/>
          <p:cNvSpPr>
            <a:spLocks noGrp="1"/>
          </p:cNvSpPr>
          <p:nvPr>
            <p:ph idx="1"/>
          </p:nvPr>
        </p:nvSpPr>
        <p:spPr>
          <a:xfrm>
            <a:off x="628650" y="2471351"/>
            <a:ext cx="7886700" cy="3705612"/>
          </a:xfrm>
        </p:spPr>
        <p:txBody>
          <a:bodyPr/>
          <a:lstStyle/>
          <a:p>
            <a:r>
              <a:rPr lang="en-US"/>
              <a:t>Most of the features of spoken grammar are language-universal, and are likely to occur naturally ...</a:t>
            </a:r>
          </a:p>
          <a:p>
            <a:r>
              <a:rPr lang="en-US"/>
              <a:t>... so probably don’t need teaching. </a:t>
            </a:r>
          </a:p>
          <a:p>
            <a:endParaRPr lang="en-US"/>
          </a:p>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63</a:t>
            </a:fld>
            <a:endParaRPr lang="en-US" dirty="0"/>
          </a:p>
        </p:txBody>
      </p:sp>
    </p:spTree>
    <p:extLst>
      <p:ext uri="{BB962C8B-B14F-4D97-AF65-F5344CB8AC3E}">
        <p14:creationId xmlns:p14="http://schemas.microsoft.com/office/powerpoint/2010/main" val="14195306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Example 2</a:t>
            </a:r>
          </a:p>
        </p:txBody>
      </p:sp>
      <p:sp>
        <p:nvSpPr>
          <p:cNvPr id="3" name="Content Placeholder 2"/>
          <p:cNvSpPr>
            <a:spLocks noGrp="1"/>
          </p:cNvSpPr>
          <p:nvPr>
            <p:ph idx="1"/>
          </p:nvPr>
        </p:nvSpPr>
        <p:spPr>
          <a:xfrm>
            <a:off x="628650" y="2483707"/>
            <a:ext cx="7886700" cy="3693255"/>
          </a:xfrm>
        </p:spPr>
        <p:txBody>
          <a:bodyPr>
            <a:normAutofit/>
          </a:bodyPr>
          <a:lstStyle/>
          <a:p>
            <a:r>
              <a:rPr lang="en-US"/>
              <a:t>Natural developmental order of acquisition (Pienemann,1984) </a:t>
            </a:r>
          </a:p>
          <a:p>
            <a:r>
              <a:rPr lang="en-US"/>
              <a:t>‘Learners will not be able to master a new grammatical structure unless they are at the appropriate developmental stage.’ </a:t>
            </a:r>
          </a:p>
        </p:txBody>
      </p:sp>
      <p:sp>
        <p:nvSpPr>
          <p:cNvPr id="4" name="Slide Number Placeholder 3"/>
          <p:cNvSpPr>
            <a:spLocks noGrp="1"/>
          </p:cNvSpPr>
          <p:nvPr>
            <p:ph type="sldNum" sz="quarter" idx="12"/>
          </p:nvPr>
        </p:nvSpPr>
        <p:spPr/>
        <p:txBody>
          <a:bodyPr/>
          <a:lstStyle/>
          <a:p>
            <a:fld id="{2DAE65FE-B5B3-41D4-AFF9-BDDDDC3DC827}" type="slidenum">
              <a:rPr lang="en-US" smtClean="0"/>
              <a:pPr/>
              <a:t>64</a:t>
            </a:fld>
            <a:endParaRPr lang="en-US" dirty="0"/>
          </a:p>
        </p:txBody>
      </p:sp>
    </p:spTree>
    <p:extLst>
      <p:ext uri="{BB962C8B-B14F-4D97-AF65-F5344CB8AC3E}">
        <p14:creationId xmlns:p14="http://schemas.microsoft.com/office/powerpoint/2010/main" val="186545989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Can this be implemented in teaching?</a:t>
            </a:r>
          </a:p>
        </p:txBody>
      </p:sp>
      <p:sp>
        <p:nvSpPr>
          <p:cNvPr id="3" name="Content Placeholder 2"/>
          <p:cNvSpPr>
            <a:spLocks noGrp="1"/>
          </p:cNvSpPr>
          <p:nvPr>
            <p:ph idx="1"/>
          </p:nvPr>
        </p:nvSpPr>
        <p:spPr>
          <a:xfrm>
            <a:off x="628650" y="2199503"/>
            <a:ext cx="7886700" cy="3977460"/>
          </a:xfrm>
        </p:spPr>
        <p:txBody>
          <a:bodyPr/>
          <a:lstStyle/>
          <a:p>
            <a:pPr marL="457200" indent="-457200">
              <a:buFont typeface="Arial" panose="020B0604020202020204" pitchFamily="34" charset="0"/>
              <a:buChar char="•"/>
            </a:pPr>
            <a:r>
              <a:rPr lang="en-US"/>
              <a:t>We can’t spend time diagnosing the ‘stage’ of each student in a group.</a:t>
            </a:r>
          </a:p>
          <a:p>
            <a:pPr marL="457200" indent="-457200">
              <a:buFont typeface="Arial" panose="020B0604020202020204" pitchFamily="34" charset="0"/>
              <a:buChar char="•"/>
            </a:pPr>
            <a:r>
              <a:rPr lang="en-US"/>
              <a:t>Even if we could, they won’t all be at the same stage.</a:t>
            </a:r>
          </a:p>
          <a:p>
            <a:r>
              <a:rPr lang="en-US"/>
              <a:t>So what do we teach when? </a:t>
            </a:r>
          </a:p>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65</a:t>
            </a:fld>
            <a:endParaRPr lang="en-US" dirty="0"/>
          </a:p>
        </p:txBody>
      </p:sp>
    </p:spTree>
    <p:extLst>
      <p:ext uri="{BB962C8B-B14F-4D97-AF65-F5344CB8AC3E}">
        <p14:creationId xmlns:p14="http://schemas.microsoft.com/office/powerpoint/2010/main" val="8504198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My answer</a:t>
            </a:r>
          </a:p>
        </p:txBody>
      </p:sp>
      <p:sp>
        <p:nvSpPr>
          <p:cNvPr id="3" name="Content Placeholder 2"/>
          <p:cNvSpPr>
            <a:spLocks noGrp="1"/>
          </p:cNvSpPr>
          <p:nvPr>
            <p:ph idx="1"/>
          </p:nvPr>
        </p:nvSpPr>
        <p:spPr/>
        <p:txBody>
          <a:bodyPr/>
          <a:lstStyle/>
          <a:p>
            <a:r>
              <a:rPr lang="en-US"/>
              <a:t>We carry on teaching the grammatical features as they come up.  </a:t>
            </a:r>
          </a:p>
          <a:p>
            <a:r>
              <a:rPr lang="en-US"/>
              <a:t>BUT</a:t>
            </a:r>
          </a:p>
          <a:p>
            <a:r>
              <a:rPr lang="en-US"/>
              <a:t>Be aware that...</a:t>
            </a:r>
          </a:p>
          <a:p>
            <a:r>
              <a:rPr lang="en-US"/>
              <a:t>... if a student doesn’t get it, he/she may simply not be ready.</a:t>
            </a:r>
          </a:p>
          <a:p>
            <a:r>
              <a:rPr lang="en-US"/>
              <a:t>... and that you will need to re-teach key features later. </a:t>
            </a:r>
          </a:p>
        </p:txBody>
      </p:sp>
      <p:sp>
        <p:nvSpPr>
          <p:cNvPr id="4" name="Slide Number Placeholder 3"/>
          <p:cNvSpPr>
            <a:spLocks noGrp="1"/>
          </p:cNvSpPr>
          <p:nvPr>
            <p:ph type="sldNum" sz="quarter" idx="12"/>
          </p:nvPr>
        </p:nvSpPr>
        <p:spPr/>
        <p:txBody>
          <a:bodyPr/>
          <a:lstStyle/>
          <a:p>
            <a:fld id="{2DAE65FE-B5B3-41D4-AFF9-BDDDDC3DC827}" type="slidenum">
              <a:rPr lang="en-US" smtClean="0"/>
              <a:pPr/>
              <a:t>66</a:t>
            </a:fld>
            <a:endParaRPr lang="en-US" dirty="0"/>
          </a:p>
        </p:txBody>
      </p:sp>
    </p:spTree>
    <p:extLst>
      <p:ext uri="{BB962C8B-B14F-4D97-AF65-F5344CB8AC3E}">
        <p14:creationId xmlns:p14="http://schemas.microsoft.com/office/powerpoint/2010/main" val="394353676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143000" y="1122362"/>
            <a:ext cx="6858000" cy="2230437"/>
          </a:xfrm>
        </p:spPr>
        <p:txBody>
          <a:bodyPr>
            <a:normAutofit/>
          </a:bodyPr>
          <a:lstStyle/>
          <a:p>
            <a:r>
              <a:rPr lang="en-US" sz="4400" dirty="0">
                <a:solidFill>
                  <a:schemeClr val="accent4">
                    <a:lumMod val="75000"/>
                  </a:schemeClr>
                </a:solidFill>
                <a:effectLst>
                  <a:outerShdw blurRad="38100" dist="38100" dir="2700000" algn="tl">
                    <a:srgbClr val="000000">
                      <a:alpha val="43137"/>
                    </a:srgbClr>
                  </a:outerShdw>
                </a:effectLst>
              </a:rPr>
              <a:t>Thank you for your attention!</a:t>
            </a:r>
            <a:br>
              <a:rPr lang="en-US" sz="4400" dirty="0">
                <a:solidFill>
                  <a:schemeClr val="accent4">
                    <a:lumMod val="75000"/>
                  </a:schemeClr>
                </a:solidFill>
                <a:effectLst>
                  <a:outerShdw blurRad="38100" dist="38100" dir="2700000" algn="tl">
                    <a:srgbClr val="000000">
                      <a:alpha val="43137"/>
                    </a:srgbClr>
                  </a:outerShdw>
                </a:effectLst>
              </a:rPr>
            </a:br>
            <a:endParaRPr lang="en-US" sz="4400" dirty="0">
              <a:solidFill>
                <a:schemeClr val="accent4">
                  <a:lumMod val="75000"/>
                </a:schemeClr>
              </a:solidFill>
              <a:effectLst>
                <a:outerShdw blurRad="38100" dist="38100" dir="2700000" algn="tl">
                  <a:srgbClr val="000000">
                    <a:alpha val="43137"/>
                  </a:srgbClr>
                </a:outerShdw>
              </a:effectLst>
            </a:endParaRPr>
          </a:p>
        </p:txBody>
      </p:sp>
      <p:sp>
        <p:nvSpPr>
          <p:cNvPr id="6" name="Subtitle 5"/>
          <p:cNvSpPr>
            <a:spLocks noGrp="1"/>
          </p:cNvSpPr>
          <p:nvPr>
            <p:ph type="subTitle" idx="1"/>
          </p:nvPr>
        </p:nvSpPr>
        <p:spPr/>
        <p:txBody>
          <a:bodyPr>
            <a:normAutofit/>
          </a:bodyPr>
          <a:lstStyle/>
          <a:p>
            <a:r>
              <a:rPr lang="en-US" sz="3600" b="1" dirty="0"/>
              <a:t>pennyur@gmail.com</a:t>
            </a:r>
          </a:p>
        </p:txBody>
      </p:sp>
      <p:sp>
        <p:nvSpPr>
          <p:cNvPr id="4" name="Slide Number Placeholder 3"/>
          <p:cNvSpPr>
            <a:spLocks noGrp="1"/>
          </p:cNvSpPr>
          <p:nvPr>
            <p:ph type="sldNum" sz="quarter" idx="12"/>
          </p:nvPr>
        </p:nvSpPr>
        <p:spPr/>
        <p:txBody>
          <a:bodyPr/>
          <a:lstStyle/>
          <a:p>
            <a:fld id="{2DAE65FE-B5B3-41D4-AFF9-BDDDDC3DC827}" type="slidenum">
              <a:rPr lang="en-US" smtClean="0"/>
              <a:pPr/>
              <a:t>67</a:t>
            </a:fld>
            <a:endParaRPr lang="en-US" dirty="0"/>
          </a:p>
        </p:txBody>
      </p:sp>
    </p:spTree>
    <p:extLst>
      <p:ext uri="{BB962C8B-B14F-4D97-AF65-F5344CB8AC3E}">
        <p14:creationId xmlns:p14="http://schemas.microsoft.com/office/powerpoint/2010/main" val="42407782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00234"/>
            <a:ext cx="7886700" cy="973657"/>
          </a:xfrm>
        </p:spPr>
        <p:txBody>
          <a:bodyPr>
            <a:noAutofit/>
          </a:bodyPr>
          <a:lstStyle/>
          <a:p>
            <a:r>
              <a:rPr lang="en-US" sz="2800"/>
              <a:t>References</a:t>
            </a:r>
            <a:endParaRPr lang="en-US" sz="2800" dirty="0">
              <a:ln w="0"/>
              <a:solidFill>
                <a:schemeClr val="accent1">
                  <a:lumMod val="50000"/>
                </a:schemeClr>
              </a:solidFill>
              <a:effectLst>
                <a:outerShdw blurRad="38100" dist="19050" dir="2700000" algn="tl" rotWithShape="0">
                  <a:schemeClr val="dk1">
                    <a:alpha val="40000"/>
                  </a:schemeClr>
                </a:outerShdw>
              </a:effectLst>
            </a:endParaRPr>
          </a:p>
        </p:txBody>
      </p:sp>
      <p:sp>
        <p:nvSpPr>
          <p:cNvPr id="3" name="Content Placeholder 2"/>
          <p:cNvSpPr>
            <a:spLocks noGrp="1"/>
          </p:cNvSpPr>
          <p:nvPr>
            <p:ph idx="1"/>
          </p:nvPr>
        </p:nvSpPr>
        <p:spPr>
          <a:xfrm>
            <a:off x="453476" y="1285102"/>
            <a:ext cx="8464377" cy="5192729"/>
          </a:xfrm>
        </p:spPr>
        <p:txBody>
          <a:bodyPr>
            <a:normAutofit fontScale="70000" lnSpcReduction="20000"/>
          </a:bodyPr>
          <a:lstStyle/>
          <a:p>
            <a:pPr>
              <a:lnSpc>
                <a:spcPct val="120000"/>
              </a:lnSpc>
            </a:pPr>
            <a:r>
              <a:rPr lang="en-US" sz="2900"/>
              <a:t>Carter, R., &amp; McCarthy, M. (2017). Spoken grammar: Where are we and where are we going? </a:t>
            </a:r>
            <a:r>
              <a:rPr lang="en-US" sz="2900" i="1"/>
              <a:t>Applied Linguistics</a:t>
            </a:r>
            <a:r>
              <a:rPr lang="en-US" sz="2900"/>
              <a:t>, </a:t>
            </a:r>
            <a:r>
              <a:rPr lang="en-US" sz="2900" i="1"/>
              <a:t>38</a:t>
            </a:r>
            <a:r>
              <a:rPr lang="en-US" sz="2900"/>
              <a:t>(1), 1-20.</a:t>
            </a:r>
          </a:p>
          <a:p>
            <a:pPr>
              <a:lnSpc>
                <a:spcPct val="120000"/>
              </a:lnSpc>
            </a:pPr>
            <a:r>
              <a:rPr lang="en-GB" sz="2900"/>
              <a:t>Erten, I. H., &amp; Tekin, M. (2008). Effects on vocabulary acquisition of presenting new words in semantic sets versus semantically unrelated sets . System, 36 (3), 407-422. </a:t>
            </a:r>
          </a:p>
          <a:p>
            <a:pPr>
              <a:lnSpc>
                <a:spcPct val="120000"/>
              </a:lnSpc>
            </a:pPr>
            <a:r>
              <a:rPr lang="en-US" sz="2900"/>
              <a:t>Hudson, B. (2011). Reclaiming scholarship as an integrating dimension of academic work for the impact of research on teaching and learning in Higher Education. </a:t>
            </a:r>
            <a:r>
              <a:rPr lang="en-US" sz="2900" i="1"/>
              <a:t>Scottish Educational Review</a:t>
            </a:r>
            <a:r>
              <a:rPr lang="en-US" sz="2900"/>
              <a:t>, </a:t>
            </a:r>
            <a:r>
              <a:rPr lang="en-US" sz="2900" i="1"/>
              <a:t>43</a:t>
            </a:r>
            <a:r>
              <a:rPr lang="en-US" sz="2900"/>
              <a:t>(1), 24-40. </a:t>
            </a:r>
          </a:p>
          <a:p>
            <a:pPr>
              <a:lnSpc>
                <a:spcPct val="120000"/>
              </a:lnSpc>
            </a:pPr>
            <a:r>
              <a:rPr lang="en-US" sz="2900"/>
              <a:t>Kaivanpanah, S., &amp; Alavi, M. (2008). Deriving unknown word meaning from context: Is it reliable?. </a:t>
            </a:r>
            <a:r>
              <a:rPr lang="en-US" sz="2900" i="1"/>
              <a:t>RELC Journal</a:t>
            </a:r>
            <a:r>
              <a:rPr lang="en-US" sz="2900"/>
              <a:t>, </a:t>
            </a:r>
            <a:r>
              <a:rPr lang="en-US" sz="2900" i="1"/>
              <a:t>39</a:t>
            </a:r>
            <a:r>
              <a:rPr lang="en-US" sz="2900"/>
              <a:t>(1), 77-95.</a:t>
            </a:r>
          </a:p>
          <a:p>
            <a:pPr>
              <a:lnSpc>
                <a:spcPct val="120000"/>
              </a:lnSpc>
            </a:pPr>
            <a:r>
              <a:rPr lang="en-US" sz="2900"/>
              <a:t>Kang</a:t>
            </a:r>
            <a:r>
              <a:rPr lang="en-US" sz="2900" dirty="0"/>
              <a:t>, S. H., </a:t>
            </a:r>
            <a:r>
              <a:rPr lang="en-US" sz="2900" dirty="0" err="1"/>
              <a:t>Gollan</a:t>
            </a:r>
            <a:r>
              <a:rPr lang="en-US" sz="2900" dirty="0"/>
              <a:t>, T. H., &amp; </a:t>
            </a:r>
            <a:r>
              <a:rPr lang="en-US" sz="2900" dirty="0" err="1"/>
              <a:t>Pashler</a:t>
            </a:r>
            <a:r>
              <a:rPr lang="en-US" sz="2900" dirty="0"/>
              <a:t>, H. (2013). Don’t just repeat after me: Retrieval practice is better than imitation for foreign vocabulary learning.</a:t>
            </a:r>
            <a:r>
              <a:rPr lang="en-US" sz="2900" i="1" dirty="0"/>
              <a:t> </a:t>
            </a:r>
            <a:r>
              <a:rPr lang="en-US" sz="2900" i="1" dirty="0" err="1"/>
              <a:t>Psychonomic</a:t>
            </a:r>
            <a:r>
              <a:rPr lang="en-US" sz="2900" i="1" dirty="0"/>
              <a:t> Bulletin &amp; Review, 20</a:t>
            </a:r>
            <a:r>
              <a:rPr lang="en-US" sz="2900" dirty="0"/>
              <a:t>(6), </a:t>
            </a:r>
            <a:r>
              <a:rPr lang="en-US" sz="2900"/>
              <a:t>1259-1265. </a:t>
            </a:r>
          </a:p>
          <a:p>
            <a:pPr>
              <a:lnSpc>
                <a:spcPct val="120000"/>
              </a:lnSpc>
            </a:pPr>
            <a:r>
              <a:rPr lang="en-US" sz="2900"/>
              <a:t>Karpicke, J., &amp; Roediger, H. L. (2008). The critical importance of retrieval for learning. </a:t>
            </a:r>
            <a:r>
              <a:rPr lang="en-US" sz="2900" i="1"/>
              <a:t>Science, 319</a:t>
            </a:r>
            <a:r>
              <a:rPr lang="en-US" sz="2900"/>
              <a:t>, 966-968.</a:t>
            </a:r>
          </a:p>
          <a:p>
            <a:pPr>
              <a:lnSpc>
                <a:spcPct val="120000"/>
              </a:lnSpc>
            </a:pPr>
            <a:endParaRPr lang="en-US"/>
          </a:p>
          <a:p>
            <a:pPr>
              <a:lnSpc>
                <a:spcPct val="120000"/>
              </a:lnSpc>
            </a:pPr>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2DAE65FE-B5B3-41D4-AFF9-BDDDDC3DC827}" type="slidenum">
              <a:rPr lang="en-US" smtClean="0"/>
              <a:pPr/>
              <a:t>68</a:t>
            </a:fld>
            <a:endParaRPr lang="en-US" dirty="0"/>
          </a:p>
        </p:txBody>
      </p:sp>
    </p:spTree>
    <p:extLst>
      <p:ext uri="{BB962C8B-B14F-4D97-AF65-F5344CB8AC3E}">
        <p14:creationId xmlns:p14="http://schemas.microsoft.com/office/powerpoint/2010/main" val="21568102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6627" y="481914"/>
            <a:ext cx="8008723" cy="5995917"/>
          </a:xfrm>
        </p:spPr>
        <p:txBody>
          <a:bodyPr>
            <a:normAutofit fontScale="62500" lnSpcReduction="20000"/>
          </a:bodyPr>
          <a:lstStyle/>
          <a:p>
            <a:r>
              <a:rPr lang="en-US"/>
              <a:t>Laufer, B., &amp; Rozovski-Roitblat, B. (2015). Retention of new words: Quantity of encounters, quality of task, and degree of knowledge. </a:t>
            </a:r>
            <a:r>
              <a:rPr lang="en-US" i="1"/>
              <a:t>Language Teaching Research</a:t>
            </a:r>
            <a:r>
              <a:rPr lang="en-US"/>
              <a:t>, </a:t>
            </a:r>
            <a:r>
              <a:rPr lang="en-US" i="1"/>
              <a:t>19</a:t>
            </a:r>
            <a:r>
              <a:rPr lang="en-US"/>
              <a:t>(6), 687-711.</a:t>
            </a:r>
          </a:p>
          <a:p>
            <a:r>
              <a:rPr lang="en-GB"/>
              <a:t>Liu, D. (2003). The most frequently used spoken American English idioms: A corpus analysis and its implications. </a:t>
            </a:r>
            <a:r>
              <a:rPr lang="en-GB" i="1"/>
              <a:t>Tesol Quarterly</a:t>
            </a:r>
            <a:r>
              <a:rPr lang="en-GB"/>
              <a:t>, </a:t>
            </a:r>
            <a:r>
              <a:rPr lang="en-GB" i="1"/>
              <a:t>37</a:t>
            </a:r>
            <a:r>
              <a:rPr lang="en-GB"/>
              <a:t>(4), 671-700.</a:t>
            </a:r>
            <a:endParaRPr lang="en-US"/>
          </a:p>
          <a:p>
            <a:pPr>
              <a:lnSpc>
                <a:spcPct val="120000"/>
              </a:lnSpc>
            </a:pPr>
            <a:r>
              <a:rPr lang="en-US"/>
              <a:t>Liu</a:t>
            </a:r>
            <a:r>
              <a:rPr lang="en-US" dirty="0"/>
              <a:t>, D. (2012). The most frequently-used multi-word constructions in academic written English: A multi-corpus study. </a:t>
            </a:r>
            <a:r>
              <a:rPr lang="en-US" i="1" dirty="0"/>
              <a:t>English for Specific Purposes, 31</a:t>
            </a:r>
            <a:r>
              <a:rPr lang="en-US" dirty="0"/>
              <a:t>(1), 25-35.</a:t>
            </a:r>
          </a:p>
          <a:p>
            <a:pPr>
              <a:lnSpc>
                <a:spcPct val="120000"/>
              </a:lnSpc>
            </a:pPr>
            <a:r>
              <a:rPr lang="en-US"/>
              <a:t>Macaro</a:t>
            </a:r>
            <a:r>
              <a:rPr lang="en-US" dirty="0"/>
              <a:t>, E, Handley, C., &amp; Walter, C. (2012). A systematic review of CALL in English as a second language: Focus on primary and secondary education. </a:t>
            </a:r>
            <a:r>
              <a:rPr lang="en-US" i="1" dirty="0"/>
              <a:t>Language Teaching, 45</a:t>
            </a:r>
            <a:r>
              <a:rPr lang="en-US" dirty="0"/>
              <a:t>, </a:t>
            </a:r>
            <a:r>
              <a:rPr lang="en-US"/>
              <a:t>1-43.</a:t>
            </a:r>
          </a:p>
          <a:p>
            <a:pPr>
              <a:lnSpc>
                <a:spcPct val="120000"/>
              </a:lnSpc>
            </a:pPr>
            <a:r>
              <a:rPr lang="en-US"/>
              <a:t>Maley, A. (2016). More research is needed–A mantra too far. </a:t>
            </a:r>
            <a:r>
              <a:rPr lang="en-US" i="1"/>
              <a:t>Humanising Language Teaching</a:t>
            </a:r>
            <a:r>
              <a:rPr lang="en-US"/>
              <a:t>, </a:t>
            </a:r>
            <a:r>
              <a:rPr lang="en-US" i="1"/>
              <a:t>18</a:t>
            </a:r>
            <a:r>
              <a:rPr lang="en-US"/>
              <a:t>(3).</a:t>
            </a:r>
          </a:p>
          <a:p>
            <a:pPr>
              <a:lnSpc>
                <a:spcPct val="120000"/>
              </a:lnSpc>
            </a:pPr>
            <a:r>
              <a:rPr lang="en-US"/>
              <a:t>Martinez, R., &amp; Schmitt, N. (2012). A phrasal expressions list. </a:t>
            </a:r>
            <a:r>
              <a:rPr lang="en-US" i="1"/>
              <a:t>Applied linguistics</a:t>
            </a:r>
            <a:r>
              <a:rPr lang="en-US"/>
              <a:t>, 33(2), 299-320.</a:t>
            </a:r>
          </a:p>
          <a:p>
            <a:pPr>
              <a:lnSpc>
                <a:spcPct val="120000"/>
              </a:lnSpc>
            </a:pPr>
            <a:r>
              <a:rPr lang="en-US"/>
              <a:t>Nassaji, H. (2003). L2 vocabulary learning from context: Strategies, knowledge sources and their relationship with success in L2 lexical inferencing. </a:t>
            </a:r>
            <a:r>
              <a:rPr lang="en-US" i="1"/>
              <a:t>TESOL Quarterly, 37</a:t>
            </a:r>
            <a:r>
              <a:rPr lang="en-US"/>
              <a:t>(4), 645-670.</a:t>
            </a:r>
          </a:p>
          <a:p>
            <a:pPr>
              <a:lnSpc>
                <a:spcPct val="120000"/>
              </a:lnSpc>
            </a:pPr>
            <a:endParaRPr lang="en-GB" dirty="0"/>
          </a:p>
        </p:txBody>
      </p:sp>
      <p:sp>
        <p:nvSpPr>
          <p:cNvPr id="4" name="Slide Number Placeholder 3"/>
          <p:cNvSpPr>
            <a:spLocks noGrp="1"/>
          </p:cNvSpPr>
          <p:nvPr>
            <p:ph type="sldNum" sz="quarter" idx="12"/>
          </p:nvPr>
        </p:nvSpPr>
        <p:spPr/>
        <p:txBody>
          <a:bodyPr/>
          <a:lstStyle/>
          <a:p>
            <a:fld id="{2DAE65FE-B5B3-41D4-AFF9-BDDDDC3DC827}" type="slidenum">
              <a:rPr lang="en-US" smtClean="0"/>
              <a:pPr/>
              <a:t>69</a:t>
            </a:fld>
            <a:endParaRPr lang="en-US" dirty="0"/>
          </a:p>
        </p:txBody>
      </p:sp>
    </p:spTree>
    <p:extLst>
      <p:ext uri="{BB962C8B-B14F-4D97-AF65-F5344CB8AC3E}">
        <p14:creationId xmlns:p14="http://schemas.microsoft.com/office/powerpoint/2010/main" val="2533812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4EAE9-3D14-458E-A129-A6E0550EC046}"/>
              </a:ext>
            </a:extLst>
          </p:cNvPr>
          <p:cNvSpPr>
            <a:spLocks noGrp="1"/>
          </p:cNvSpPr>
          <p:nvPr>
            <p:ph type="title"/>
          </p:nvPr>
        </p:nvSpPr>
        <p:spPr/>
        <p:txBody>
          <a:bodyPr/>
          <a:lstStyle/>
          <a:p>
            <a:r>
              <a:rPr lang="en-US"/>
              <a:t>Major ELT journals</a:t>
            </a:r>
            <a:endParaRPr lang="he-IL"/>
          </a:p>
        </p:txBody>
      </p:sp>
      <p:sp>
        <p:nvSpPr>
          <p:cNvPr id="3" name="Content Placeholder 2">
            <a:extLst>
              <a:ext uri="{FF2B5EF4-FFF2-40B4-BE49-F238E27FC236}">
                <a16:creationId xmlns:a16="http://schemas.microsoft.com/office/drawing/2014/main" id="{6C85873F-0A06-4D67-8BD7-6F2C5C21AED5}"/>
              </a:ext>
            </a:extLst>
          </p:cNvPr>
          <p:cNvSpPr>
            <a:spLocks noGrp="1"/>
          </p:cNvSpPr>
          <p:nvPr>
            <p:ph idx="1"/>
          </p:nvPr>
        </p:nvSpPr>
        <p:spPr/>
        <p:txBody>
          <a:bodyPr/>
          <a:lstStyle/>
          <a:p>
            <a:endParaRPr lang="en-US"/>
          </a:p>
          <a:p>
            <a:pPr algn="ctr"/>
            <a:r>
              <a:rPr lang="en-US"/>
              <a:t>ELT Journal</a:t>
            </a:r>
            <a:endParaRPr lang="he-IL"/>
          </a:p>
          <a:p>
            <a:pPr algn="ctr"/>
            <a:r>
              <a:rPr lang="en-US"/>
              <a:t>TESOL Quarterly</a:t>
            </a:r>
          </a:p>
          <a:p>
            <a:pPr algn="ctr"/>
            <a:r>
              <a:rPr lang="en-US"/>
              <a:t>RELC Journal</a:t>
            </a:r>
          </a:p>
          <a:p>
            <a:pPr algn="ctr"/>
            <a:r>
              <a:rPr lang="en-US"/>
              <a:t>System</a:t>
            </a:r>
          </a:p>
          <a:p>
            <a:endParaRPr lang="en-US"/>
          </a:p>
        </p:txBody>
      </p:sp>
      <p:sp>
        <p:nvSpPr>
          <p:cNvPr id="4" name="Slide Number Placeholder 3">
            <a:extLst>
              <a:ext uri="{FF2B5EF4-FFF2-40B4-BE49-F238E27FC236}">
                <a16:creationId xmlns:a16="http://schemas.microsoft.com/office/drawing/2014/main" id="{0933ABA3-AAFE-4A8C-B1C0-0D1636BE501B}"/>
              </a:ext>
            </a:extLst>
          </p:cNvPr>
          <p:cNvSpPr>
            <a:spLocks noGrp="1"/>
          </p:cNvSpPr>
          <p:nvPr>
            <p:ph type="sldNum" sz="quarter" idx="12"/>
          </p:nvPr>
        </p:nvSpPr>
        <p:spPr/>
        <p:txBody>
          <a:bodyPr/>
          <a:lstStyle/>
          <a:p>
            <a:fld id="{2DAE65FE-B5B3-41D4-AFF9-BDDDDC3DC827}" type="slidenum">
              <a:rPr lang="en-US" smtClean="0"/>
              <a:pPr/>
              <a:t>7</a:t>
            </a:fld>
            <a:endParaRPr lang="en-US" dirty="0"/>
          </a:p>
        </p:txBody>
      </p:sp>
    </p:spTree>
    <p:extLst>
      <p:ext uri="{BB962C8B-B14F-4D97-AF65-F5344CB8AC3E}">
        <p14:creationId xmlns:p14="http://schemas.microsoft.com/office/powerpoint/2010/main" val="231915469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3633" y="110836"/>
            <a:ext cx="8658360" cy="6695290"/>
          </a:xfrm>
        </p:spPr>
        <p:txBody>
          <a:bodyPr>
            <a:noAutofit/>
          </a:bodyPr>
          <a:lstStyle/>
          <a:p>
            <a:r>
              <a:rPr lang="en-US" sz="2000"/>
              <a:t>Norris, J. M., &amp; Ortega, L. (2001). Does type of  instruction make a difference? Substantive findings from a meta-analytic review. </a:t>
            </a:r>
            <a:r>
              <a:rPr lang="en-US" sz="2000" i="1"/>
              <a:t>Language Learning, 51</a:t>
            </a:r>
            <a:r>
              <a:rPr lang="en-US" sz="2000"/>
              <a:t>, Supplement 1, 157-213.</a:t>
            </a:r>
          </a:p>
          <a:p>
            <a:r>
              <a:rPr lang="en-US" sz="2000"/>
              <a:t>Papathanasiou, E. (2009). An investigation of two ways of presenting vocabulary.</a:t>
            </a:r>
            <a:r>
              <a:rPr lang="en-US" sz="2000" i="1"/>
              <a:t> ELT Journal, 63</a:t>
            </a:r>
            <a:r>
              <a:rPr lang="en-US" sz="2000"/>
              <a:t>(4), 313-322.</a:t>
            </a:r>
          </a:p>
          <a:p>
            <a:r>
              <a:rPr lang="en-US" sz="2000"/>
              <a:t>Pienemann, M. 1984. Psychological Constraints on the Teachability of Language. </a:t>
            </a:r>
            <a:r>
              <a:rPr lang="en-US" sz="2000" i="1"/>
              <a:t>Studies</a:t>
            </a:r>
            <a:br>
              <a:rPr lang="en-US" sz="2000" i="1"/>
            </a:br>
            <a:r>
              <a:rPr lang="en-US" sz="2000" i="1"/>
              <a:t>in Second Language Acquisition</a:t>
            </a:r>
            <a:r>
              <a:rPr lang="en-US" sz="2000"/>
              <a:t>, 6, 186–214. </a:t>
            </a:r>
          </a:p>
          <a:p>
            <a:r>
              <a:rPr lang="en-GB" sz="2000"/>
              <a:t>Tinkham, T. 1993. The effects of semantic and thematic clustering in the learning of second language vocabulary. </a:t>
            </a:r>
            <a:r>
              <a:rPr lang="en-GB" sz="2000" i="1"/>
              <a:t>Second Language Research 13</a:t>
            </a:r>
            <a:r>
              <a:rPr lang="en-GB" sz="2000"/>
              <a:t>(2), 138-63.</a:t>
            </a:r>
          </a:p>
          <a:p>
            <a:r>
              <a:rPr lang="en-GB" sz="2000"/>
              <a:t>Waring, R. 1998. The negative effect of learning words in semantic sets: a replication. </a:t>
            </a:r>
            <a:r>
              <a:rPr lang="de-DE" sz="2000" i="1"/>
              <a:t>System 25</a:t>
            </a:r>
            <a:r>
              <a:rPr lang="de-DE" sz="2000"/>
              <a:t>(2), 261-74.</a:t>
            </a:r>
            <a:endParaRPr lang="en-GB" sz="2000"/>
          </a:p>
          <a:p>
            <a:r>
              <a:rPr lang="en-US" sz="2000"/>
              <a:t>Webb, S. (2007). The effects of repetition on vocabulary knowledge. </a:t>
            </a:r>
            <a:r>
              <a:rPr lang="en-US" sz="2000" i="1"/>
              <a:t>Applied Linguistics</a:t>
            </a:r>
            <a:r>
              <a:rPr lang="en-US" sz="2000"/>
              <a:t>, </a:t>
            </a:r>
            <a:r>
              <a:rPr lang="en-US" sz="2000" i="1"/>
              <a:t>28</a:t>
            </a:r>
            <a:r>
              <a:rPr lang="en-US" sz="2000"/>
              <a:t>, 46–65. </a:t>
            </a:r>
          </a:p>
          <a:p>
            <a:r>
              <a:rPr lang="en-US" sz="2000"/>
              <a:t>Ur</a:t>
            </a:r>
            <a:r>
              <a:rPr lang="en-US" sz="2000" dirty="0"/>
              <a:t>, P. (2014). Practice and Research-based Theory in English Teacher Development. </a:t>
            </a:r>
            <a:r>
              <a:rPr lang="en-US" sz="2000" i="1" dirty="0"/>
              <a:t>European Journal of Applied Linguistics and TEFL, 3</a:t>
            </a:r>
            <a:r>
              <a:rPr lang="en-US" sz="2000" dirty="0"/>
              <a:t>(2), </a:t>
            </a:r>
            <a:r>
              <a:rPr lang="en-US" sz="2000"/>
              <a:t>143-155.</a:t>
            </a:r>
          </a:p>
          <a:p>
            <a:r>
              <a:rPr lang="en-US" sz="2000"/>
              <a:t>Wilcox, A., &amp; Medina, A. (2013). Effects of semantic and phonological clustering on L2 vocabulary acquisition among novice learners. </a:t>
            </a:r>
            <a:r>
              <a:rPr lang="en-US" sz="2000" i="1"/>
              <a:t>System</a:t>
            </a:r>
            <a:r>
              <a:rPr lang="en-US" sz="2000"/>
              <a:t>, </a:t>
            </a:r>
            <a:r>
              <a:rPr lang="en-US" sz="2000" i="1"/>
              <a:t>41</a:t>
            </a:r>
            <a:r>
              <a:rPr lang="en-US" sz="2000"/>
              <a:t>(4), 1056-1069.</a:t>
            </a:r>
            <a:endParaRPr lang="en-US" sz="2000" dirty="0"/>
          </a:p>
        </p:txBody>
      </p:sp>
      <p:sp>
        <p:nvSpPr>
          <p:cNvPr id="4" name="Slide Number Placeholder 3"/>
          <p:cNvSpPr>
            <a:spLocks noGrp="1"/>
          </p:cNvSpPr>
          <p:nvPr>
            <p:ph type="sldNum" sz="quarter" idx="12"/>
          </p:nvPr>
        </p:nvSpPr>
        <p:spPr/>
        <p:txBody>
          <a:bodyPr/>
          <a:lstStyle/>
          <a:p>
            <a:fld id="{2DAE65FE-B5B3-41D4-AFF9-BDDDDC3DC827}" type="slidenum">
              <a:rPr lang="en-US" smtClean="0"/>
              <a:pPr/>
              <a:t>70</a:t>
            </a:fld>
            <a:endParaRPr lang="en-US" dirty="0"/>
          </a:p>
        </p:txBody>
      </p:sp>
    </p:spTree>
    <p:extLst>
      <p:ext uri="{BB962C8B-B14F-4D97-AF65-F5344CB8AC3E}">
        <p14:creationId xmlns:p14="http://schemas.microsoft.com/office/powerpoint/2010/main" val="109563840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Websites</a:t>
            </a:r>
          </a:p>
        </p:txBody>
      </p:sp>
      <p:sp>
        <p:nvSpPr>
          <p:cNvPr id="3" name="Content Placeholder 2"/>
          <p:cNvSpPr>
            <a:spLocks noGrp="1"/>
          </p:cNvSpPr>
          <p:nvPr>
            <p:ph idx="1"/>
          </p:nvPr>
        </p:nvSpPr>
        <p:spPr>
          <a:xfrm>
            <a:off x="234778" y="1532238"/>
            <a:ext cx="8280572" cy="4644725"/>
          </a:xfrm>
        </p:spPr>
        <p:txBody>
          <a:bodyPr>
            <a:normAutofit fontScale="70000" lnSpcReduction="20000"/>
          </a:bodyPr>
          <a:lstStyle/>
          <a:p>
            <a:r>
              <a:rPr lang="en-US"/>
              <a:t>Frequency lists</a:t>
            </a:r>
          </a:p>
          <a:p>
            <a:pPr>
              <a:lnSpc>
                <a:spcPct val="110000"/>
              </a:lnSpc>
            </a:pPr>
            <a:r>
              <a:rPr lang="en-US">
                <a:hlinkClick r:id="rId2"/>
              </a:rPr>
              <a:t>https://www.wordandphrase.info/frequencyList.asp</a:t>
            </a:r>
            <a:endParaRPr lang="en-US"/>
          </a:p>
          <a:p>
            <a:pPr>
              <a:lnSpc>
                <a:spcPct val="110000"/>
              </a:lnSpc>
            </a:pPr>
            <a:r>
              <a:rPr lang="en-US">
                <a:hlinkClick r:id="rId3"/>
              </a:rPr>
              <a:t>http://vocabulary.englishprofile.org/staticfiles/about.html</a:t>
            </a:r>
            <a:endParaRPr lang="en-US"/>
          </a:p>
          <a:p>
            <a:endParaRPr lang="en-US"/>
          </a:p>
          <a:p>
            <a:r>
              <a:rPr lang="en-US"/>
              <a:t>Text analysis</a:t>
            </a:r>
          </a:p>
          <a:p>
            <a:r>
              <a:rPr lang="en-US">
                <a:hlinkClick r:id="rId4"/>
              </a:rPr>
              <a:t>http://englishprofile.org/wordlists/text-inspector</a:t>
            </a:r>
            <a:endParaRPr lang="en-US"/>
          </a:p>
          <a:p>
            <a:r>
              <a:rPr lang="en-US">
                <a:hlinkClick r:id="rId5"/>
              </a:rPr>
              <a:t>https://www.wordandphrase.info/analyzeText.asp</a:t>
            </a:r>
            <a:endParaRPr lang="en-US"/>
          </a:p>
          <a:p>
            <a:r>
              <a:rPr lang="en-US">
                <a:hlinkClick r:id="rId6"/>
              </a:rPr>
              <a:t>https://www.lextutor.ca/vp/eng/</a:t>
            </a:r>
            <a:endParaRPr lang="en-US"/>
          </a:p>
          <a:p>
            <a:endParaRPr lang="en-US"/>
          </a:p>
          <a:p>
            <a:r>
              <a:rPr lang="en-US"/>
              <a:t>OECD (2015) research on students, computers and learning </a:t>
            </a:r>
          </a:p>
          <a:p>
            <a:r>
              <a:rPr lang="en-US">
                <a:hlinkClick r:id="rId7"/>
              </a:rPr>
              <a:t>https://read.oecd-ilibrary.org/education/students-computers-and-learning_9789264239555-en#page6</a:t>
            </a:r>
            <a:endParaRPr lang="en-US"/>
          </a:p>
          <a:p>
            <a:endParaRPr lang="en-US"/>
          </a:p>
          <a:p>
            <a:endParaRPr lang="en-US"/>
          </a:p>
        </p:txBody>
      </p:sp>
      <p:sp>
        <p:nvSpPr>
          <p:cNvPr id="4" name="Slide Number Placeholder 3"/>
          <p:cNvSpPr>
            <a:spLocks noGrp="1"/>
          </p:cNvSpPr>
          <p:nvPr>
            <p:ph type="sldNum" sz="quarter" idx="12"/>
          </p:nvPr>
        </p:nvSpPr>
        <p:spPr/>
        <p:txBody>
          <a:bodyPr/>
          <a:lstStyle/>
          <a:p>
            <a:fld id="{2DAE65FE-B5B3-41D4-AFF9-BDDDDC3DC827}" type="slidenum">
              <a:rPr lang="en-US" smtClean="0"/>
              <a:pPr/>
              <a:t>71</a:t>
            </a:fld>
            <a:endParaRPr lang="en-US" dirty="0"/>
          </a:p>
        </p:txBody>
      </p:sp>
    </p:spTree>
    <p:extLst>
      <p:ext uri="{BB962C8B-B14F-4D97-AF65-F5344CB8AC3E}">
        <p14:creationId xmlns:p14="http://schemas.microsoft.com/office/powerpoint/2010/main" val="553103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solidFill>
                  <a:schemeClr val="accent4">
                    <a:lumMod val="75000"/>
                  </a:schemeClr>
                </a:solidFill>
                <a:effectLst>
                  <a:outerShdw blurRad="38100" dist="38100" dir="2700000" algn="tl">
                    <a:srgbClr val="000000">
                      <a:alpha val="43137"/>
                    </a:srgbClr>
                  </a:outerShdw>
                </a:effectLst>
              </a:rPr>
              <a:t>My position</a:t>
            </a:r>
            <a:endParaRPr lang="en-US" dirty="0">
              <a:solidFill>
                <a:schemeClr val="accent4">
                  <a:lumMod val="75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28650" y="1745673"/>
            <a:ext cx="7886700" cy="4431290"/>
          </a:xfrm>
        </p:spPr>
        <p:txBody>
          <a:bodyPr>
            <a:normAutofit/>
          </a:bodyPr>
          <a:lstStyle/>
          <a:p>
            <a:pPr>
              <a:lnSpc>
                <a:spcPct val="150000"/>
              </a:lnSpc>
            </a:pPr>
            <a:r>
              <a:rPr lang="en-US" dirty="0"/>
              <a:t>Academic research is a minor, </a:t>
            </a:r>
            <a:r>
              <a:rPr lang="en-US" b="1" dirty="0"/>
              <a:t>but significant</a:t>
            </a:r>
            <a:r>
              <a:rPr lang="en-US" dirty="0"/>
              <a:t>, contributor to teacher expertise.</a:t>
            </a:r>
          </a:p>
          <a:p>
            <a:pPr>
              <a:lnSpc>
                <a:spcPct val="150000"/>
              </a:lnSpc>
            </a:pPr>
            <a:r>
              <a:rPr lang="en-US" dirty="0"/>
              <a:t>The </a:t>
            </a:r>
            <a:r>
              <a:rPr lang="en-US"/>
              <a:t>problem is how to identify research that can benefit practitioners ...</a:t>
            </a:r>
          </a:p>
          <a:p>
            <a:pPr>
              <a:lnSpc>
                <a:spcPct val="150000"/>
              </a:lnSpc>
            </a:pPr>
            <a:r>
              <a:rPr lang="en-US"/>
              <a:t>... And how to make it accessible to them</a:t>
            </a:r>
            <a:endParaRPr lang="en-US" dirty="0"/>
          </a:p>
        </p:txBody>
      </p:sp>
      <p:sp>
        <p:nvSpPr>
          <p:cNvPr id="4" name="Slide Number Placeholder 3"/>
          <p:cNvSpPr>
            <a:spLocks noGrp="1"/>
          </p:cNvSpPr>
          <p:nvPr>
            <p:ph type="sldNum" sz="quarter" idx="12"/>
          </p:nvPr>
        </p:nvSpPr>
        <p:spPr/>
        <p:txBody>
          <a:bodyPr/>
          <a:lstStyle/>
          <a:p>
            <a:fld id="{2DAE65FE-B5B3-41D4-AFF9-BDDDDC3DC827}" type="slidenum">
              <a:rPr lang="en-US" smtClean="0"/>
              <a:pPr/>
              <a:t>8</a:t>
            </a:fld>
            <a:endParaRPr lang="en-US" dirty="0"/>
          </a:p>
        </p:txBody>
      </p:sp>
    </p:spTree>
    <p:extLst>
      <p:ext uri="{BB962C8B-B14F-4D97-AF65-F5344CB8AC3E}">
        <p14:creationId xmlns:p14="http://schemas.microsoft.com/office/powerpoint/2010/main" val="2793922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כותרת 1"/>
          <p:cNvSpPr>
            <a:spLocks noGrp="1"/>
          </p:cNvSpPr>
          <p:nvPr>
            <p:ph type="title"/>
          </p:nvPr>
        </p:nvSpPr>
        <p:spPr>
          <a:xfrm>
            <a:off x="179389" y="260649"/>
            <a:ext cx="8713092" cy="1080790"/>
          </a:xfrm>
        </p:spPr>
        <p:txBody>
          <a:bodyPr>
            <a:normAutofit/>
          </a:bodyPr>
          <a:lstStyle/>
          <a:p>
            <a:pPr eaLnBrk="1" hangingPunct="1"/>
            <a:r>
              <a:rPr lang="en-US"/>
              <a:t>Teachers read the research very little</a:t>
            </a:r>
            <a:endParaRPr lang="en-US" b="1" dirty="0"/>
          </a:p>
        </p:txBody>
      </p:sp>
      <p:sp>
        <p:nvSpPr>
          <p:cNvPr id="18435" name="מציין מיקום תוכן 2"/>
          <p:cNvSpPr>
            <a:spLocks noGrp="1"/>
          </p:cNvSpPr>
          <p:nvPr>
            <p:ph idx="1"/>
          </p:nvPr>
        </p:nvSpPr>
        <p:spPr>
          <a:xfrm>
            <a:off x="179388" y="1802674"/>
            <a:ext cx="8964612" cy="4794976"/>
          </a:xfrm>
        </p:spPr>
        <p:txBody>
          <a:bodyPr>
            <a:normAutofit/>
          </a:bodyPr>
          <a:lstStyle/>
          <a:p>
            <a:pPr marL="514350" indent="-514350" algn="ctr" eaLnBrk="1" hangingPunct="1">
              <a:spcAft>
                <a:spcPts val="3000"/>
              </a:spcAft>
            </a:pPr>
            <a:r>
              <a:rPr lang="en-US"/>
              <a:t>3.8% never</a:t>
            </a:r>
          </a:p>
          <a:p>
            <a:pPr marL="514350" indent="-514350" algn="ctr" eaLnBrk="1" hangingPunct="1">
              <a:spcAft>
                <a:spcPts val="3000"/>
              </a:spcAft>
            </a:pPr>
            <a:r>
              <a:rPr lang="en-US"/>
              <a:t>28% rarely</a:t>
            </a:r>
          </a:p>
          <a:p>
            <a:pPr marL="514350" indent="-514350" algn="ctr" eaLnBrk="1" hangingPunct="1">
              <a:spcAft>
                <a:spcPts val="3000"/>
              </a:spcAft>
            </a:pPr>
            <a:r>
              <a:rPr lang="en-US"/>
              <a:t>51% sometimes</a:t>
            </a:r>
          </a:p>
          <a:p>
            <a:pPr marL="514350" indent="-514350" algn="ctr" eaLnBrk="1" hangingPunct="1">
              <a:spcAft>
                <a:spcPts val="3000"/>
              </a:spcAft>
            </a:pPr>
            <a:r>
              <a:rPr lang="en-US"/>
              <a:t>15% often</a:t>
            </a:r>
          </a:p>
          <a:p>
            <a:pPr marL="514350" indent="-514350" algn="r">
              <a:spcAft>
                <a:spcPts val="3000"/>
              </a:spcAft>
            </a:pPr>
            <a:r>
              <a:rPr lang="en-US"/>
              <a:t>Borg (2009)</a:t>
            </a:r>
          </a:p>
          <a:p>
            <a:pPr marL="514350" indent="-514350" algn="ctr" eaLnBrk="1" hangingPunct="1">
              <a:spcAft>
                <a:spcPts val="3000"/>
              </a:spcAft>
            </a:pPr>
            <a:endParaRPr lang="en-US"/>
          </a:p>
          <a:p>
            <a:pPr marL="514350" indent="-514350" eaLnBrk="1" hangingPunct="1">
              <a:spcAft>
                <a:spcPts val="3000"/>
              </a:spcAft>
            </a:pPr>
            <a:endParaRPr lang="en-US" dirty="0"/>
          </a:p>
        </p:txBody>
      </p:sp>
    </p:spTree>
    <p:extLst>
      <p:ext uri="{BB962C8B-B14F-4D97-AF65-F5344CB8AC3E}">
        <p14:creationId xmlns:p14="http://schemas.microsoft.com/office/powerpoint/2010/main" val="2448666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1a.potx" id="{082F2907-2324-46C0-A780-A979EFFFF5EF}" vid="{58532D4B-BCEF-422E-AB04-10656229E7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2281</TotalTime>
  <Words>2927</Words>
  <Application>Microsoft Office PowerPoint</Application>
  <PresentationFormat>On-screen Show (4:3)</PresentationFormat>
  <Paragraphs>419</Paragraphs>
  <Slides>71</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71</vt:i4>
      </vt:variant>
    </vt:vector>
  </HeadingPairs>
  <TitlesOfParts>
    <vt:vector size="79" baseType="lpstr">
      <vt:lpstr>Arial</vt:lpstr>
      <vt:lpstr>Calibri</vt:lpstr>
      <vt:lpstr>Calibri Light</vt:lpstr>
      <vt:lpstr>Frutiger LT Std 65 Bold</vt:lpstr>
      <vt:lpstr>Times</vt:lpstr>
      <vt:lpstr>Times New Roman</vt:lpstr>
      <vt:lpstr>Wingdings</vt:lpstr>
      <vt:lpstr>Office Theme</vt:lpstr>
      <vt:lpstr>Applied linguistics research: a teacher's perspective</vt:lpstr>
      <vt:lpstr>What do you think?</vt:lpstr>
      <vt:lpstr>Conclusion?</vt:lpstr>
      <vt:lpstr>In general: the central role of experience in professional work</vt:lpstr>
      <vt:lpstr>How useful is research  as a source of  professional knowledge for the teacher?  </vt:lpstr>
      <vt:lpstr>Conflicting Approaches</vt:lpstr>
      <vt:lpstr>Major ELT journals</vt:lpstr>
      <vt:lpstr>My position</vt:lpstr>
      <vt:lpstr>Teachers read the research very little</vt:lpstr>
      <vt:lpstr>Why don’t teachers read the research?</vt:lpstr>
      <vt:lpstr>No time</vt:lpstr>
      <vt:lpstr>Lack of clarity</vt:lpstr>
      <vt:lpstr>Limited practical application (1) Researcher aims</vt:lpstr>
      <vt:lpstr>Limited practical application (2) Inadequate professional expertise of the researcher</vt:lpstr>
      <vt:lpstr>Limited practical application (3) Pedagogical considerations</vt:lpstr>
      <vt:lpstr>Limited practical application (4) Political or stakeholder pressure</vt:lpstr>
      <vt:lpstr>The contribution of research to teacher knowledge</vt:lpstr>
      <vt:lpstr>In principle</vt:lpstr>
      <vt:lpstr>Types of Research</vt:lpstr>
      <vt:lpstr>Types of Research</vt:lpstr>
      <vt:lpstr>The research can help us</vt:lpstr>
      <vt:lpstr>Confirm previous assumptions</vt:lpstr>
      <vt:lpstr>Example 1</vt:lpstr>
      <vt:lpstr>Example 2</vt:lpstr>
      <vt:lpstr>Add more depth and detail  to previous knowledge</vt:lpstr>
      <vt:lpstr>Example</vt:lpstr>
      <vt:lpstr>Retrieval</vt:lpstr>
      <vt:lpstr>Karpicke &amp; Roeder, 2008</vt:lpstr>
      <vt:lpstr>Kang et al., 2013</vt:lpstr>
      <vt:lpstr>Laufer &amp; Rozovski-Roitblat, 2015</vt:lpstr>
      <vt:lpstr>Provide new information</vt:lpstr>
      <vt:lpstr>Example</vt:lpstr>
      <vt:lpstr>Uses</vt:lpstr>
      <vt:lpstr>PowerPoint Presentation</vt:lpstr>
      <vt:lpstr>Destabilize, or make us rethink previous assumptions</vt:lpstr>
      <vt:lpstr>Example 1:</vt:lpstr>
      <vt:lpstr>BenSoussan &amp; Laufer</vt:lpstr>
      <vt:lpstr>Nassaji</vt:lpstr>
      <vt:lpstr>Kaivanpanah, S., &amp; Alavi, 2008</vt:lpstr>
      <vt:lpstr>PowerPoint Presentation</vt:lpstr>
      <vt:lpstr>PowerPoint Presentation</vt:lpstr>
      <vt:lpstr>General conclusion</vt:lpstr>
      <vt:lpstr>Example 2</vt:lpstr>
      <vt:lpstr>Research on learning semantic sets</vt:lpstr>
      <vt:lpstr>Learners were presented with two sets of items from an artificial language, and told their ‘meanings’; one set all related to the same domain, the other did not.</vt:lpstr>
      <vt:lpstr>The learners consistently learned the unrelated items better.</vt:lpstr>
      <vt:lpstr>General conclusion</vt:lpstr>
      <vt:lpstr>Further notes</vt:lpstr>
      <vt:lpstr>Example 3:</vt:lpstr>
      <vt:lpstr>Macaro et al. overview</vt:lpstr>
      <vt:lpstr>OECD</vt:lpstr>
      <vt:lpstr>PowerPoint Presentation</vt:lpstr>
      <vt:lpstr>PowerPoint Presentation</vt:lpstr>
      <vt:lpstr>To summarize</vt:lpstr>
      <vt:lpstr>Applied linguistics research is an important additional source of professional knowledge</vt:lpstr>
      <vt:lpstr>Its value: </vt:lpstr>
      <vt:lpstr>Postscript 1: Where there is no supporting research for a hypothesis</vt:lpstr>
      <vt:lpstr>Lack of research is significant</vt:lpstr>
      <vt:lpstr>Examples</vt:lpstr>
      <vt:lpstr>Postscript 2: Where good research is less helpful</vt:lpstr>
      <vt:lpstr>The research can help us less when...</vt:lpstr>
      <vt:lpstr>Example 1</vt:lpstr>
      <vt:lpstr>Should we teach learners spoken grammar?</vt:lpstr>
      <vt:lpstr>Example 2</vt:lpstr>
      <vt:lpstr>Can this be implemented in teaching?</vt:lpstr>
      <vt:lpstr>My answer</vt:lpstr>
      <vt:lpstr>Thank you for your attention! </vt:lpstr>
      <vt:lpstr>References</vt:lpstr>
      <vt:lpstr>PowerPoint Presentation</vt:lpstr>
      <vt:lpstr>PowerPoint Presentation</vt:lpstr>
      <vt:lpstr>Websites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Penny Ur</dc:creator>
  <cp:lastModifiedBy>Penny Ur</cp:lastModifiedBy>
  <cp:revision>118</cp:revision>
  <dcterms:created xsi:type="dcterms:W3CDTF">2014-06-06T05:21:22Z</dcterms:created>
  <dcterms:modified xsi:type="dcterms:W3CDTF">2019-06-18T16:00:15Z</dcterms:modified>
</cp:coreProperties>
</file>